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4" r:id="rId1"/>
  </p:sldMasterIdLst>
  <p:notesMasterIdLst>
    <p:notesMasterId r:id="rId41"/>
  </p:notesMasterIdLst>
  <p:sldIdLst>
    <p:sldId id="256" r:id="rId2"/>
    <p:sldId id="306" r:id="rId3"/>
    <p:sldId id="299" r:id="rId4"/>
    <p:sldId id="295" r:id="rId5"/>
    <p:sldId id="296" r:id="rId6"/>
    <p:sldId id="297" r:id="rId7"/>
    <p:sldId id="301" r:id="rId8"/>
    <p:sldId id="331" r:id="rId9"/>
    <p:sldId id="300" r:id="rId10"/>
    <p:sldId id="302" r:id="rId11"/>
    <p:sldId id="308" r:id="rId12"/>
    <p:sldId id="332" r:id="rId13"/>
    <p:sldId id="310" r:id="rId14"/>
    <p:sldId id="313" r:id="rId15"/>
    <p:sldId id="316" r:id="rId16"/>
    <p:sldId id="311" r:id="rId17"/>
    <p:sldId id="314" r:id="rId18"/>
    <p:sldId id="317" r:id="rId19"/>
    <p:sldId id="312" r:id="rId20"/>
    <p:sldId id="315" r:id="rId21"/>
    <p:sldId id="333" r:id="rId22"/>
    <p:sldId id="318" r:id="rId23"/>
    <p:sldId id="319" r:id="rId24"/>
    <p:sldId id="320" r:id="rId25"/>
    <p:sldId id="322" r:id="rId26"/>
    <p:sldId id="323" r:id="rId27"/>
    <p:sldId id="330" r:id="rId28"/>
    <p:sldId id="337" r:id="rId29"/>
    <p:sldId id="334" r:id="rId30"/>
    <p:sldId id="329" r:id="rId31"/>
    <p:sldId id="321" r:id="rId32"/>
    <p:sldId id="324" r:id="rId33"/>
    <p:sldId id="325" r:id="rId34"/>
    <p:sldId id="335" r:id="rId35"/>
    <p:sldId id="327" r:id="rId36"/>
    <p:sldId id="336" r:id="rId37"/>
    <p:sldId id="328" r:id="rId38"/>
    <p:sldId id="305" r:id="rId39"/>
    <p:sldId id="304" r:id="rId40"/>
  </p:sldIdLst>
  <p:sldSz cx="12436475" cy="6994525"/>
  <p:notesSz cx="6858000" cy="9144000"/>
  <p:embeddedFontLst>
    <p:embeddedFont>
      <p:font typeface="Segoe UI" panose="020B0502040204020203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  <p:embeddedFont>
      <p:font typeface="Quattrocento Sans" panose="020B0604020202020204" charset="0"/>
      <p:regular r:id="rId54"/>
      <p:bold r:id="rId55"/>
      <p:italic r:id="rId56"/>
      <p:boldItalic r:id="rId57"/>
    </p:embeddedFont>
    <p:embeddedFont>
      <p:font typeface="Segoe UI Semibold" panose="020B0702040204020203" pitchFamily="34" charset="0"/>
      <p:bold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62BCEE5-5DA4-490C-95EF-703DB0E5EFCB}">
          <p14:sldIdLst>
            <p14:sldId id="256"/>
          </p14:sldIdLst>
        </p14:section>
        <p14:section name="Docker partnership" id="{B989A4CE-AD6C-4666-AC23-43396591E373}">
          <p14:sldIdLst>
            <p14:sldId id="306"/>
            <p14:sldId id="299"/>
            <p14:sldId id="295"/>
            <p14:sldId id="296"/>
            <p14:sldId id="297"/>
            <p14:sldId id="301"/>
          </p14:sldIdLst>
        </p14:section>
        <p14:section name="Docker on Windows" id="{D6A20EFA-C076-41FF-8B4D-34189988D9DD}">
          <p14:sldIdLst>
            <p14:sldId id="331"/>
            <p14:sldId id="300"/>
            <p14:sldId id="302"/>
            <p14:sldId id="308"/>
          </p14:sldIdLst>
        </p14:section>
        <p14:section name="Docker on Azure VMs" id="{8DA7B481-CA39-414E-91CF-B371174A87BD}">
          <p14:sldIdLst>
            <p14:sldId id="332"/>
            <p14:sldId id="310"/>
            <p14:sldId id="313"/>
            <p14:sldId id="316"/>
            <p14:sldId id="311"/>
            <p14:sldId id="314"/>
            <p14:sldId id="317"/>
            <p14:sldId id="312"/>
            <p14:sldId id="315"/>
          </p14:sldIdLst>
        </p14:section>
        <p14:section name="Windows Containers" id="{66DF4D34-F1C4-44D5-8B3D-7BDBF7E2B035}">
          <p14:sldIdLst>
            <p14:sldId id="333"/>
            <p14:sldId id="318"/>
            <p14:sldId id="319"/>
            <p14:sldId id="320"/>
            <p14:sldId id="322"/>
            <p14:sldId id="323"/>
            <p14:sldId id="330"/>
            <p14:sldId id="337"/>
          </p14:sldIdLst>
        </p14:section>
        <p14:section name="Azure Services" id="{2A714035-B7DA-4C27-8860-F5FDFC568C5E}">
          <p14:sldIdLst>
            <p14:sldId id="334"/>
            <p14:sldId id="329"/>
            <p14:sldId id="321"/>
            <p14:sldId id="324"/>
            <p14:sldId id="325"/>
          </p14:sldIdLst>
        </p14:section>
        <p14:section name="Ecosystem, tools and future" id="{4D57F200-8932-4D0F-A08D-F290CC3C49BD}">
          <p14:sldIdLst>
            <p14:sldId id="335"/>
            <p14:sldId id="327"/>
            <p14:sldId id="336"/>
            <p14:sldId id="328"/>
          </p14:sldIdLst>
        </p14:section>
        <p14:section name="End" id="{622AE95E-FCE1-4C58-9005-46E0DB9DACE4}">
          <p14:sldIdLst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9BD93-3328-40C4-B88E-D91356B2A46E}">
  <a:tblStyle styleId="{71F9BD93-3328-40C4-B88E-D91356B2A46E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7E8"/>
          </a:solidFill>
        </a:fill>
      </a:tcStyle>
    </a:wholeTbl>
    <a:band1H>
      <a:tcStyle>
        <a:tcBdr/>
        <a:fill>
          <a:solidFill>
            <a:srgbClr val="CACBCF"/>
          </a:solidFill>
        </a:fill>
      </a:tcStyle>
    </a:band1H>
    <a:band1V>
      <a:tcStyle>
        <a:tcBdr/>
        <a:fill>
          <a:solidFill>
            <a:srgbClr val="CACBCF"/>
          </a:solidFill>
        </a:fill>
      </a:tcStyle>
    </a:band1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0" autoAdjust="0"/>
  </p:normalViewPr>
  <p:slideViewPr>
    <p:cSldViewPr snapToGrid="0">
      <p:cViewPr varScale="1">
        <p:scale>
          <a:sx n="79" d="100"/>
          <a:sy n="79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ym typeface="Calibri"/>
            </a:endParaRPr>
          </a:p>
        </p:txBody>
      </p:sp>
      <p:sp>
        <p:nvSpPr>
          <p:cNvPr id="1076" name="Shape 1076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Build 2016</a:t>
            </a:r>
          </a:p>
        </p:txBody>
      </p:sp>
      <p:sp>
        <p:nvSpPr>
          <p:cNvPr id="1077" name="Shape 107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078" name="Shape 1078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11/13/16 10:11 PM</a:t>
            </a:r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60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" dirty="0"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05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24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4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0FB5-3232-4420-84AB-6A75F66C820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081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Shape 17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6" name="Shape 1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16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2" name="Shape 1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9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v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t="6848" b="8591"/>
          <a:stretch/>
        </p:blipFill>
        <p:spPr>
          <a:xfrm>
            <a:off x="0" y="0"/>
            <a:ext cx="12436474" cy="69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0"/>
            <a:ext cx="12436474" cy="6994523"/>
          </a:xfrm>
          <a:prstGeom prst="rect">
            <a:avLst/>
          </a:prstGeom>
          <a:solidFill>
            <a:srgbClr val="1C2B30">
              <a:alpha val="6392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4637" y="1988457"/>
            <a:ext cx="11887199" cy="1066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74637" y="3054500"/>
            <a:ext cx="11887199" cy="880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800" b="0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21746" marR="0" lvl="1" indent="-12146" algn="ctr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448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3493" marR="0" lvl="2" indent="-11592" algn="ctr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176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65239" marR="0" lvl="3" indent="-11039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6985" marR="0" lvl="4" indent="-10485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08731" marR="0" lvl="5" indent="-993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730478" marR="0" lvl="6" indent="-9378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52224" marR="0" lvl="7" indent="-8823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73970" marR="0" lvl="8" indent="-827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4251325"/>
            <a:ext cx="12436474" cy="27431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37" y="5301866"/>
            <a:ext cx="3010915" cy="64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1446" y="4859960"/>
            <a:ext cx="1734545" cy="145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break v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12436474" cy="619165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4325" tIns="62125" rIns="124325" bIns="6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74637" y="3040063"/>
            <a:ext cx="118871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10338" marR="0" lvl="1" indent="224609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Arial"/>
              <a:buChar char="–"/>
              <a:defRPr sz="244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4366" marR="0" lvl="2" indent="234810" algn="l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SzPct val="98909"/>
              <a:buFont typeface="Arial"/>
              <a:buChar char="•"/>
              <a:defRPr sz="217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6112" marR="0" lvl="3" indent="167292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–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97858" marR="0" lvl="4" indent="167846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»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19604" marR="0" lvl="5" indent="372615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041351" marR="0" lvl="6" indent="373169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663097" marR="0" lvl="7" indent="373722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84843" marR="0" lvl="8" indent="374277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nd Blanc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96898"/>
            <a:ext cx="11887518" cy="914365"/>
          </a:xfrm>
        </p:spPr>
        <p:txBody>
          <a:bodyPr>
            <a:normAutofit/>
          </a:bodyPr>
          <a:lstStyle>
            <a:lvl1pPr>
              <a:defRPr sz="4896">
                <a:solidFill>
                  <a:sysClr val="windowText" lastClr="00000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4802" y="1288066"/>
            <a:ext cx="11887037" cy="4929291"/>
          </a:xfrm>
        </p:spPr>
        <p:txBody>
          <a:bodyPr/>
          <a:lstStyle>
            <a:lvl1pPr>
              <a:defRPr sz="2599">
                <a:solidFill>
                  <a:sysClr val="windowText" lastClr="000000"/>
                </a:solidFill>
                <a:latin typeface="+mn-lt"/>
              </a:defRPr>
            </a:lvl1pPr>
            <a:lvl2pPr>
              <a:defRPr sz="2399">
                <a:solidFill>
                  <a:sysClr val="windowText" lastClr="000000"/>
                </a:solidFill>
              </a:defRPr>
            </a:lvl2pPr>
            <a:lvl3pPr>
              <a:defRPr sz="1999">
                <a:solidFill>
                  <a:sysClr val="windowText" lastClr="000000"/>
                </a:solidFill>
              </a:defRPr>
            </a:lvl3pPr>
            <a:lvl4pPr>
              <a:defRPr sz="1799">
                <a:solidFill>
                  <a:sysClr val="windowText" lastClr="000000"/>
                </a:solidFill>
              </a:defRPr>
            </a:lvl4pPr>
            <a:lvl5pPr>
              <a:defRPr sz="1799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626" y="6389912"/>
            <a:ext cx="2042625" cy="414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39" kern="0" dirty="0">
                <a:solidFill>
                  <a:srgbClr val="002060"/>
                </a:solidFill>
              </a:rPr>
              <a:t>Microsoft Azure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8894" y="6407701"/>
            <a:ext cx="2798207" cy="3723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A164282-434E-41D4-9582-783D542A7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12436474" cy="69945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4325" tIns="62125" rIns="124325" bIns="6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Shape 36"/>
          <p:cNvGrpSpPr/>
          <p:nvPr/>
        </p:nvGrpSpPr>
        <p:grpSpPr>
          <a:xfrm>
            <a:off x="2492938" y="2828267"/>
            <a:ext cx="6904497" cy="1337987"/>
            <a:chOff x="2310368" y="2761617"/>
            <a:chExt cx="6904497" cy="1337987"/>
          </a:xfrm>
        </p:grpSpPr>
        <p:pic>
          <p:nvPicPr>
            <p:cNvPr id="37" name="Shape 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10368" y="3242583"/>
              <a:ext cx="3120969" cy="665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Shape 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19938" y="2761617"/>
              <a:ext cx="1594928" cy="133798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086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94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0"/>
            <a:ext cx="12436474" cy="6191652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txBody>
          <a:bodyPr lIns="124325" tIns="62125" rIns="124325" bIns="6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74637" y="3040063"/>
            <a:ext cx="118871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10338" marR="0" lvl="1" indent="224609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Arial"/>
              <a:buChar char="–"/>
              <a:defRPr sz="244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4366" marR="0" lvl="2" indent="234810" algn="l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SzPct val="98909"/>
              <a:buFont typeface="Arial"/>
              <a:buChar char="•"/>
              <a:defRPr sz="217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6112" marR="0" lvl="3" indent="167292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–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97858" marR="0" lvl="4" indent="167846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»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19604" marR="0" lvl="5" indent="372615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041351" marR="0" lvl="6" indent="373169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663097" marR="0" lvl="7" indent="373722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84843" marR="0" lvl="8" indent="374277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74637" y="1390650"/>
            <a:ext cx="11887199" cy="482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10338" marR="0" lvl="1" indent="2246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Arial"/>
              <a:buChar char="–"/>
              <a:defRPr sz="244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4366" marR="0" lvl="2" indent="2348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909"/>
              <a:buFont typeface="Arial"/>
              <a:buChar char="•"/>
              <a:defRPr sz="217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6112" marR="0" lvl="3" indent="1672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–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97858" marR="0" lvl="4" indent="167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»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19604" marR="0" lvl="5" indent="3726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041351" marR="0" lvl="6" indent="373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663097" marR="0" lvl="7" indent="373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84843" marR="0" lvl="8" indent="3742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523129" y="6341398"/>
            <a:ext cx="746269" cy="535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ct val="25000"/>
              <a:buFont typeface="Arial"/>
              <a:buNone/>
            </a:pPr>
            <a:fld id="{00000000-1234-1234-1234-123412341234}" type="slidenum">
              <a:rPr lang="en" sz="1224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24" b="0" i="0" u="none" strike="noStrike" cap="none">
              <a:solidFill>
                <a:srgbClr val="7979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body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74637" y="1390650"/>
            <a:ext cx="11887199" cy="482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10338" marR="0" lvl="1" indent="2246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Arial"/>
              <a:buChar char="–"/>
              <a:defRPr sz="244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4366" marR="0" lvl="2" indent="2348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909"/>
              <a:buFont typeface="Arial"/>
              <a:buChar char="•"/>
              <a:defRPr sz="217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6112" marR="0" lvl="3" indent="1672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–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97858" marR="0" lvl="4" indent="167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»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19604" marR="0" lvl="5" indent="3726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041351" marR="0" lvl="6" indent="373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663097" marR="0" lvl="7" indent="373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84843" marR="0" lvl="8" indent="3742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12436474" cy="69945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4325" tIns="62125" rIns="124325" bIns="6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29655"/>
          <a:stretch/>
        </p:blipFill>
        <p:spPr>
          <a:xfrm>
            <a:off x="11503739" y="6452160"/>
            <a:ext cx="592037" cy="3492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817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4637" y="1931022"/>
            <a:ext cx="11887199" cy="4282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10338" marR="0" lvl="1" indent="2246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Arial"/>
              <a:buChar char="–"/>
              <a:defRPr sz="244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4366" marR="0" lvl="2" indent="2348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909"/>
              <a:buFont typeface="Arial"/>
              <a:buChar char="•"/>
              <a:defRPr sz="217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6112" marR="0" lvl="3" indent="1672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–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97858" marR="0" lvl="4" indent="167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210"/>
              <a:buFont typeface="Arial"/>
              <a:buChar char="»"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19604" marR="0" lvl="5" indent="3726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041351" marR="0" lvl="6" indent="373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663097" marR="0" lvl="7" indent="373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84843" marR="0" lvl="8" indent="3742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274637" y="1113942"/>
            <a:ext cx="11887199" cy="621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400" b="0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21746" marR="0" lvl="1" indent="-12146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44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3493" marR="0" lvl="2" indent="-11592" algn="l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17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65239" marR="0" lvl="3" indent="-11039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6985" marR="0" lvl="4" indent="-10485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19604" marR="0" lvl="5" indent="372615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041351" marR="0" lvl="6" indent="373169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663097" marR="0" lvl="7" indent="373722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84843" marR="0" lvl="8" indent="374277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2057" y="6568281"/>
            <a:ext cx="993137" cy="21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12436474" cy="69945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4325" tIns="62125" rIns="124325" bIns="6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74637" y="1528433"/>
            <a:ext cx="11887199" cy="20496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74637" y="3578039"/>
            <a:ext cx="11887199" cy="880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800" b="0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21746" marR="0" lvl="1" indent="-12146" algn="ctr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448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3493" marR="0" lvl="2" indent="-11592" algn="ctr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176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65239" marR="0" lvl="3" indent="-11039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6985" marR="0" lvl="4" indent="-10485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08731" marR="0" lvl="5" indent="-993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730478" marR="0" lvl="6" indent="-9378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52224" marR="0" lvl="7" indent="-8823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73970" marR="0" lvl="8" indent="-827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 b="29655"/>
          <a:stretch/>
        </p:blipFill>
        <p:spPr>
          <a:xfrm>
            <a:off x="11503739" y="6452160"/>
            <a:ext cx="592037" cy="34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2057" y="6568281"/>
            <a:ext cx="993137" cy="21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r="4000" b="19041"/>
          <a:stretch/>
        </p:blipFill>
        <p:spPr>
          <a:xfrm>
            <a:off x="0" y="0"/>
            <a:ext cx="12436474" cy="699452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0"/>
            <a:ext cx="12436474" cy="6994523"/>
          </a:xfrm>
          <a:prstGeom prst="rect">
            <a:avLst/>
          </a:prstGeom>
          <a:solidFill>
            <a:srgbClr val="1C2B30">
              <a:alpha val="69803"/>
            </a:srgbClr>
          </a:solidFill>
          <a:ln>
            <a:noFill/>
          </a:ln>
          <a:effectLst>
            <a:outerShdw blurRad="50799" dist="25400" dir="5400000" rotWithShape="0">
              <a:srgbClr val="000000">
                <a:alpha val="48627"/>
              </a:srgbClr>
            </a:outerShdw>
          </a:effectLst>
        </p:spPr>
        <p:txBody>
          <a:bodyPr lIns="97125" tIns="97125" rIns="97125" bIns="9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352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274637" y="1528433"/>
            <a:ext cx="11887199" cy="20496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274637" y="3578039"/>
            <a:ext cx="11887199" cy="880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800" b="0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21746" marR="0" lvl="1" indent="-12146" algn="ctr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448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3493" marR="0" lvl="2" indent="-11592" algn="ctr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176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65239" marR="0" lvl="3" indent="-11039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6985" marR="0" lvl="4" indent="-10485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08731" marR="0" lvl="5" indent="-993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730478" marR="0" lvl="6" indent="-9378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52224" marR="0" lvl="7" indent="-8823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73970" marR="0" lvl="8" indent="-827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446" y="4859960"/>
            <a:ext cx="1734545" cy="145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37" y="5301866"/>
            <a:ext cx="3010915" cy="64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274637" y="1528433"/>
            <a:ext cx="11887199" cy="20496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74637" y="3693175"/>
            <a:ext cx="11887199" cy="880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53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3264" b="0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21746" marR="0" lvl="1" indent="-12146" algn="ctr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448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3493" marR="0" lvl="2" indent="-11592" algn="ctr" rtl="0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176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65239" marR="0" lvl="3" indent="-11039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6985" marR="0" lvl="4" indent="-10485" algn="ctr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904" b="0" i="0" u="none" strike="noStrike" cap="none">
                <a:solidFill>
                  <a:srgbClr val="88B3D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08731" marR="0" lvl="5" indent="-993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730478" marR="0" lvl="6" indent="-9378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52224" marR="0" lvl="7" indent="-8823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73970" marR="0" lvl="8" indent="-827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B3D2"/>
              </a:buClr>
              <a:buFont typeface="Arial"/>
              <a:buNone/>
              <a:defRPr sz="2720" b="0" i="0" u="none" strike="noStrike" cap="none">
                <a:solidFill>
                  <a:srgbClr val="88B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5">
            <a:alphaModFix/>
          </a:blip>
          <a:srcRect b="29655"/>
          <a:stretch/>
        </p:blipFill>
        <p:spPr>
          <a:xfrm>
            <a:off x="11503739" y="6452160"/>
            <a:ext cx="592037" cy="34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45077" y="6439351"/>
            <a:ext cx="1265392" cy="4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5400000">
            <a:off x="9534766" y="3072278"/>
            <a:ext cx="6994525" cy="8499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7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Azure/azure-quickstart-templates/master/docker-simple-on-ubuntu/azuredeploy.json" TargetMode="External"/><Relationship Id="rId2" Type="http://schemas.openxmlformats.org/officeDocument/2006/relationships/hyperlink" Target="https://docs.microsoft.com/en-us/azure/virtual-machines/virtual-machines-linux-dockerextens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12" Type="http://schemas.openxmlformats.org/officeDocument/2006/relationships/image" Target="../media/image4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zure/virtual-machines/linux/docker-machin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zure/virtual-machines/linux/docker-compose-quickstar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ocker.com/2016/09/build-your-first-docker-windows-server-container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docker.com/2016/09/build-your-first-docker-windows-server-containe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technet.microsoft.com/windowsserver/2016/06/21/the-windows-server-2016-application-platform-nano-server-containers-and-devop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52.169.64.177/" TargetMode="External"/><Relationship Id="rId2" Type="http://schemas.openxmlformats.org/officeDocument/2006/relationships/hyperlink" Target="https://docs.microsoft.com/en-us/azure/container-service/container-service-deploymen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service-fabric/service-fabric-deploy-container" TargetMode="External"/><Relationship Id="rId2" Type="http://schemas.openxmlformats.org/officeDocument/2006/relationships/hyperlink" Target="https://www.powershellgallery.com/packages/Image2Docker/1.8.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logs.technet.microsoft.com/hybridcloud/2017/04/19/dockercon-2017-simplifying-containerization-for-enterprises/" TargetMode="External"/><Relationship Id="rId5" Type="http://schemas.openxmlformats.org/officeDocument/2006/relationships/hyperlink" Target="https://blogs.technet.microsoft.com/hybridcloud/2017/04/18/dockercon-2017-powering-new-linux-innovations-with-hyper-v-isolation-and-windows-server/" TargetMode="External"/><Relationship Id="rId4" Type="http://schemas.openxmlformats.org/officeDocument/2006/relationships/hyperlink" Target="https://azure.microsoft.com/en-us/blog/app-service-on-linux-now-supports-containers-and-asp-net-core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ocker/communitytools-image2docker-win" TargetMode="External"/><Relationship Id="rId3" Type="http://schemas.openxmlformats.org/officeDocument/2006/relationships/hyperlink" Target="http://microsoft.com/containers" TargetMode="External"/><Relationship Id="rId7" Type="http://schemas.openxmlformats.org/officeDocument/2006/relationships/hyperlink" Target="https://blog.docker.com/2016/09/image2docker-prototyping-windows-vm-conversio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.microsoft.com/rs/157-GQE-382/images/Container%20infographic%201.4.17.pdf" TargetMode="External"/><Relationship Id="rId5" Type="http://schemas.openxmlformats.org/officeDocument/2006/relationships/hyperlink" Target="http://aka.ms/containers" TargetMode="External"/><Relationship Id="rId4" Type="http://schemas.openxmlformats.org/officeDocument/2006/relationships/hyperlink" Target="http://docker.com/microsoft" TargetMode="External"/><Relationship Id="rId9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274637" y="1988457"/>
            <a:ext cx="11887199" cy="1066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6000" b="0" i="0" u="none" strike="noStrike" cap="none" dirty="0" smtClean="0">
                <a:solidFill>
                  <a:srgbClr val="FFFFFF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Global Azure Bootcamp 2017</a:t>
            </a:r>
            <a:r>
              <a:rPr lang="en" sz="6000" b="0" i="0" u="none" strike="noStrike" cap="none" dirty="0">
                <a:solidFill>
                  <a:srgbClr val="FFFFFF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/>
            </a:r>
            <a:br>
              <a:rPr lang="en" sz="6000" b="0" i="0" u="none" strike="noStrike" cap="none" dirty="0">
                <a:solidFill>
                  <a:srgbClr val="FFFFFF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en" sz="6000" b="0" i="0" u="none" strike="noStrike" cap="none" dirty="0" smtClean="0">
                <a:solidFill>
                  <a:srgbClr val="FFFFFF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Linz, Austria</a:t>
            </a:r>
            <a:endParaRPr lang="en" sz="6000" b="0" i="0" u="none" strike="noStrike" cap="none" dirty="0">
              <a:solidFill>
                <a:srgbClr val="FFFFFF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Shape 82"/>
          <p:cNvSpPr txBox="1">
            <a:spLocks/>
          </p:cNvSpPr>
          <p:nvPr/>
        </p:nvSpPr>
        <p:spPr>
          <a:xfrm>
            <a:off x="274637" y="2470797"/>
            <a:ext cx="11887199" cy="1066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48"/>
            </a:lvl2pPr>
            <a:lvl3pPr lvl="2" indent="0" rtl="0">
              <a:spcBef>
                <a:spcPts val="0"/>
              </a:spcBef>
              <a:buFont typeface="Arial"/>
              <a:buNone/>
              <a:defRPr sz="2448"/>
            </a:lvl3pPr>
            <a:lvl4pPr lvl="3" indent="0" rtl="0">
              <a:spcBef>
                <a:spcPts val="0"/>
              </a:spcBef>
              <a:buFont typeface="Arial"/>
              <a:buNone/>
              <a:defRPr sz="2448"/>
            </a:lvl4pPr>
            <a:lvl5pPr lvl="4" indent="0" rtl="0">
              <a:spcBef>
                <a:spcPts val="0"/>
              </a:spcBef>
              <a:buFont typeface="Arial"/>
              <a:buNone/>
              <a:defRPr sz="2448"/>
            </a:lvl5pPr>
            <a:lvl6pPr lvl="5" indent="0" rtl="0">
              <a:spcBef>
                <a:spcPts val="0"/>
              </a:spcBef>
              <a:buFont typeface="Arial"/>
              <a:buNone/>
              <a:defRPr sz="2448"/>
            </a:lvl6pPr>
            <a:lvl7pPr lvl="6" indent="0" rtl="0">
              <a:spcBef>
                <a:spcPts val="0"/>
              </a:spcBef>
              <a:buFont typeface="Arial"/>
              <a:buNone/>
              <a:defRPr sz="2448"/>
            </a:lvl7pPr>
            <a:lvl8pPr lvl="7" indent="0" rtl="0">
              <a:spcBef>
                <a:spcPts val="0"/>
              </a:spcBef>
              <a:buFont typeface="Arial"/>
              <a:buNone/>
              <a:defRPr sz="2448"/>
            </a:lvl8pPr>
            <a:lvl9pPr lvl="8" indent="0" rtl="0">
              <a:spcBef>
                <a:spcPts val="0"/>
              </a:spcBef>
              <a:buFont typeface="Arial"/>
              <a:buNone/>
              <a:defRPr sz="2448"/>
            </a:lvl9pPr>
          </a:lstStyle>
          <a:p>
            <a:pPr>
              <a:buSzPct val="25000"/>
            </a:pPr>
            <a:r>
              <a:rPr lang="en" sz="2000" dirty="0" smtClean="0">
                <a:latin typeface="+mj-lt"/>
              </a:rPr>
              <a:t>Jürgen Mayrbäurl, Solution Architect for IoT, PDS Tech Sales</a:t>
            </a:r>
            <a:endParaRPr lang="en" sz="20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Docker on Windows Client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script – Docker on Windows PC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791" y="1211262"/>
            <a:ext cx="11650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Open Cmd Prompt Window and show ‚</a:t>
            </a: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docker info</a:t>
            </a:r>
            <a:r>
              <a:rPr lang="de-DE" sz="2400" dirty="0" smtClean="0"/>
              <a:t>‘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Run Tomcat with ‚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run -d -p 8080:8080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tomcat</a:t>
            </a:r>
            <a:r>
              <a:rPr lang="en-US" sz="2400" dirty="0" smtClean="0"/>
              <a:t>’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Show Docker symbol in Task bar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Show Docker settings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Show Kitematic app – running Crate DB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Show Docker Linux VM in Hyper-V Manager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62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Docker on Azure VMs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2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 1 for running a Linux Docker image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07725" y="1638794"/>
            <a:ext cx="7927293" cy="4345069"/>
            <a:chOff x="802972" y="1191005"/>
            <a:chExt cx="7927293" cy="4345069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802972" y="1191005"/>
              <a:ext cx="1751673" cy="1115958"/>
            </a:xfrm>
            <a:custGeom>
              <a:avLst/>
              <a:gdLst>
                <a:gd name="T0" fmla="*/ 800 w 800"/>
                <a:gd name="T1" fmla="*/ 375 h 461"/>
                <a:gd name="T2" fmla="*/ 707 w 800"/>
                <a:gd name="T3" fmla="*/ 289 h 461"/>
                <a:gd name="T4" fmla="*/ 696 w 800"/>
                <a:gd name="T5" fmla="*/ 290 h 461"/>
                <a:gd name="T6" fmla="*/ 705 w 800"/>
                <a:gd name="T7" fmla="*/ 229 h 461"/>
                <a:gd name="T8" fmla="*/ 458 w 800"/>
                <a:gd name="T9" fmla="*/ 0 h 461"/>
                <a:gd name="T10" fmla="*/ 224 w 800"/>
                <a:gd name="T11" fmla="*/ 157 h 461"/>
                <a:gd name="T12" fmla="*/ 169 w 800"/>
                <a:gd name="T13" fmla="*/ 148 h 461"/>
                <a:gd name="T14" fmla="*/ 0 w 800"/>
                <a:gd name="T15" fmla="*/ 304 h 461"/>
                <a:gd name="T16" fmla="*/ 169 w 800"/>
                <a:gd name="T17" fmla="*/ 461 h 461"/>
                <a:gd name="T18" fmla="*/ 169 w 800"/>
                <a:gd name="T19" fmla="*/ 461 h 461"/>
                <a:gd name="T20" fmla="*/ 169 w 800"/>
                <a:gd name="T21" fmla="*/ 461 h 461"/>
                <a:gd name="T22" fmla="*/ 715 w 800"/>
                <a:gd name="T23" fmla="*/ 461 h 461"/>
                <a:gd name="T24" fmla="*/ 715 w 800"/>
                <a:gd name="T25" fmla="*/ 461 h 461"/>
                <a:gd name="T26" fmla="*/ 800 w 800"/>
                <a:gd name="T27" fmla="*/ 37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61">
                  <a:moveTo>
                    <a:pt x="800" y="375"/>
                  </a:moveTo>
                  <a:cubicBezTo>
                    <a:pt x="800" y="328"/>
                    <a:pt x="758" y="289"/>
                    <a:pt x="707" y="289"/>
                  </a:cubicBezTo>
                  <a:cubicBezTo>
                    <a:pt x="703" y="289"/>
                    <a:pt x="700" y="290"/>
                    <a:pt x="696" y="290"/>
                  </a:cubicBezTo>
                  <a:cubicBezTo>
                    <a:pt x="702" y="271"/>
                    <a:pt x="705" y="250"/>
                    <a:pt x="705" y="229"/>
                  </a:cubicBezTo>
                  <a:cubicBezTo>
                    <a:pt x="705" y="103"/>
                    <a:pt x="594" y="0"/>
                    <a:pt x="458" y="0"/>
                  </a:cubicBezTo>
                  <a:cubicBezTo>
                    <a:pt x="349" y="0"/>
                    <a:pt x="257" y="66"/>
                    <a:pt x="224" y="157"/>
                  </a:cubicBezTo>
                  <a:cubicBezTo>
                    <a:pt x="207" y="151"/>
                    <a:pt x="188" y="148"/>
                    <a:pt x="169" y="148"/>
                  </a:cubicBezTo>
                  <a:cubicBezTo>
                    <a:pt x="76" y="148"/>
                    <a:pt x="0" y="218"/>
                    <a:pt x="0" y="304"/>
                  </a:cubicBezTo>
                  <a:cubicBezTo>
                    <a:pt x="0" y="391"/>
                    <a:pt x="76" y="461"/>
                    <a:pt x="169" y="461"/>
                  </a:cubicBezTo>
                  <a:cubicBezTo>
                    <a:pt x="169" y="461"/>
                    <a:pt x="169" y="461"/>
                    <a:pt x="169" y="461"/>
                  </a:cubicBezTo>
                  <a:lnTo>
                    <a:pt x="169" y="461"/>
                  </a:lnTo>
                  <a:lnTo>
                    <a:pt x="715" y="461"/>
                  </a:lnTo>
                  <a:lnTo>
                    <a:pt x="715" y="461"/>
                  </a:lnTo>
                  <a:cubicBezTo>
                    <a:pt x="762" y="457"/>
                    <a:pt x="800" y="420"/>
                    <a:pt x="800" y="375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76200"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pc="-5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476267" y="1546204"/>
              <a:ext cx="691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Azure </a:t>
              </a:r>
              <a:br>
                <a:rPr lang="en-US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</a:br>
              <a:r>
                <a:rPr lang="en-US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Fabric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7934" y="2356148"/>
              <a:ext cx="3738504" cy="1742188"/>
            </a:xfrm>
            <a:prstGeom prst="rect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67867" y="2809227"/>
              <a:ext cx="1618473" cy="1039505"/>
              <a:chOff x="3073938" y="2980427"/>
              <a:chExt cx="2779099" cy="929386"/>
            </a:xfrm>
          </p:grpSpPr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073938" y="2980427"/>
                <a:ext cx="2779099" cy="929386"/>
              </a:xfrm>
              <a:custGeom>
                <a:avLst/>
                <a:gdLst>
                  <a:gd name="T0" fmla="*/ 96 w 3300"/>
                  <a:gd name="T1" fmla="*/ 1585 h 1585"/>
                  <a:gd name="T2" fmla="*/ 3204 w 3300"/>
                  <a:gd name="T3" fmla="*/ 1585 h 1585"/>
                  <a:gd name="T4" fmla="*/ 3300 w 3300"/>
                  <a:gd name="T5" fmla="*/ 1489 h 1585"/>
                  <a:gd name="T6" fmla="*/ 3300 w 3300"/>
                  <a:gd name="T7" fmla="*/ 96 h 1585"/>
                  <a:gd name="T8" fmla="*/ 3204 w 3300"/>
                  <a:gd name="T9" fmla="*/ 0 h 1585"/>
                  <a:gd name="T10" fmla="*/ 96 w 3300"/>
                  <a:gd name="T11" fmla="*/ 0 h 1585"/>
                  <a:gd name="T12" fmla="*/ 0 w 3300"/>
                  <a:gd name="T13" fmla="*/ 96 h 1585"/>
                  <a:gd name="T14" fmla="*/ 0 w 3300"/>
                  <a:gd name="T15" fmla="*/ 1489 h 1585"/>
                  <a:gd name="T16" fmla="*/ 96 w 3300"/>
                  <a:gd name="T17" fmla="*/ 1585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0" h="1585">
                    <a:moveTo>
                      <a:pt x="96" y="1585"/>
                    </a:moveTo>
                    <a:lnTo>
                      <a:pt x="3204" y="1585"/>
                    </a:lnTo>
                    <a:cubicBezTo>
                      <a:pt x="3257" y="1585"/>
                      <a:pt x="3300" y="1542"/>
                      <a:pt x="3300" y="1489"/>
                    </a:cubicBezTo>
                    <a:lnTo>
                      <a:pt x="3300" y="96"/>
                    </a:lnTo>
                    <a:cubicBezTo>
                      <a:pt x="3300" y="43"/>
                      <a:pt x="3257" y="0"/>
                      <a:pt x="3204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89"/>
                    </a:lnTo>
                    <a:cubicBezTo>
                      <a:pt x="0" y="1542"/>
                      <a:pt x="43" y="1585"/>
                      <a:pt x="96" y="1585"/>
                    </a:cubicBezTo>
                    <a:close/>
                  </a:path>
                </a:pathLst>
              </a:custGeom>
              <a:solidFill>
                <a:srgbClr val="DBEEF3"/>
              </a:solidFill>
              <a:ln w="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5373839" y="3054418"/>
                <a:ext cx="26930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914400"/>
                <a:r>
                  <a:rPr lang="en-US" sz="1400" b="1" dirty="0" smtClean="0">
                    <a:solidFill>
                      <a:srgbClr val="000000"/>
                    </a:solidFill>
                  </a:rPr>
                  <a:t>VM</a:t>
                </a:r>
                <a:endParaRPr lang="en-US" sz="1600" dirty="0"/>
              </a:p>
            </p:txBody>
          </p:sp>
        </p:grp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3668468" y="236031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en-US" sz="1400" b="1" dirty="0" smtClean="0">
                  <a:solidFill>
                    <a:srgbClr val="000000"/>
                  </a:solidFill>
                </a:rPr>
                <a:t>network</a:t>
              </a:r>
              <a:endParaRPr lang="en-US" sz="1600" dirty="0"/>
            </a:p>
          </p:txBody>
        </p:sp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22275" y="3051391"/>
              <a:ext cx="455612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9833" y="2985829"/>
              <a:ext cx="342477" cy="4428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9099" y="3001936"/>
              <a:ext cx="439691" cy="3982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9833" y="3449178"/>
              <a:ext cx="368240" cy="3686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6018" y="3465298"/>
              <a:ext cx="416736" cy="4064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7462" y="3429525"/>
              <a:ext cx="448106" cy="3644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6279" y="2994993"/>
              <a:ext cx="464382" cy="414352"/>
            </a:xfrm>
            <a:prstGeom prst="rect">
              <a:avLst/>
            </a:prstGeom>
          </p:spPr>
        </p:pic>
        <p:sp>
          <p:nvSpPr>
            <p:cNvPr id="16" name="Freeform 25"/>
            <p:cNvSpPr>
              <a:spLocks/>
            </p:cNvSpPr>
            <p:nvPr/>
          </p:nvSpPr>
          <p:spPr bwMode="auto">
            <a:xfrm flipH="1">
              <a:off x="5047224" y="2943510"/>
              <a:ext cx="641465" cy="956469"/>
            </a:xfrm>
            <a:custGeom>
              <a:avLst/>
              <a:gdLst>
                <a:gd name="T0" fmla="*/ 96 w 3300"/>
                <a:gd name="T1" fmla="*/ 1585 h 1585"/>
                <a:gd name="T2" fmla="*/ 3204 w 3300"/>
                <a:gd name="T3" fmla="*/ 1585 h 1585"/>
                <a:gd name="T4" fmla="*/ 3300 w 3300"/>
                <a:gd name="T5" fmla="*/ 1489 h 1585"/>
                <a:gd name="T6" fmla="*/ 3300 w 3300"/>
                <a:gd name="T7" fmla="*/ 96 h 1585"/>
                <a:gd name="T8" fmla="*/ 3204 w 3300"/>
                <a:gd name="T9" fmla="*/ 0 h 1585"/>
                <a:gd name="T10" fmla="*/ 96 w 3300"/>
                <a:gd name="T11" fmla="*/ 0 h 1585"/>
                <a:gd name="T12" fmla="*/ 0 w 3300"/>
                <a:gd name="T13" fmla="*/ 96 h 1585"/>
                <a:gd name="T14" fmla="*/ 0 w 3300"/>
                <a:gd name="T15" fmla="*/ 1489 h 1585"/>
                <a:gd name="T16" fmla="*/ 96 w 3300"/>
                <a:gd name="T17" fmla="*/ 1585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0" h="1585">
                  <a:moveTo>
                    <a:pt x="96" y="1585"/>
                  </a:moveTo>
                  <a:lnTo>
                    <a:pt x="3204" y="1585"/>
                  </a:lnTo>
                  <a:cubicBezTo>
                    <a:pt x="3257" y="1585"/>
                    <a:pt x="3300" y="1542"/>
                    <a:pt x="3300" y="1489"/>
                  </a:cubicBezTo>
                  <a:lnTo>
                    <a:pt x="3300" y="96"/>
                  </a:lnTo>
                  <a:cubicBezTo>
                    <a:pt x="3300" y="43"/>
                    <a:pt x="3257" y="0"/>
                    <a:pt x="3204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89"/>
                  </a:lnTo>
                  <a:cubicBezTo>
                    <a:pt x="0" y="1542"/>
                    <a:pt x="43" y="1585"/>
                    <a:pt x="96" y="15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5000">
                  <a:srgbClr val="FFFFFF"/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4609650" y="2699022"/>
              <a:ext cx="7165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en-US" sz="1400" b="1" dirty="0" smtClean="0">
                  <a:solidFill>
                    <a:srgbClr val="000000"/>
                  </a:solidFill>
                </a:rPr>
                <a:t>services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902" y="3057334"/>
              <a:ext cx="1059380" cy="6456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2764779" y="3135056"/>
              <a:ext cx="4760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en-US" sz="1400" b="1" dirty="0" smtClean="0">
                  <a:solidFill>
                    <a:srgbClr val="000000"/>
                  </a:solidFill>
                </a:rPr>
                <a:t>agent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6022" y="4330528"/>
              <a:ext cx="3762376" cy="484875"/>
            </a:xfrm>
            <a:prstGeom prst="rect">
              <a:avLst/>
            </a:prstGeom>
            <a:solidFill>
              <a:srgbClr val="DBEEF3"/>
            </a:solidFill>
            <a:ln w="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Docker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Extension</a:t>
              </a:r>
              <a:endParaRPr lang="en-US" sz="14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36022" y="5051199"/>
              <a:ext cx="3762376" cy="484875"/>
            </a:xfrm>
            <a:prstGeom prst="rect">
              <a:avLst/>
            </a:prstGeom>
            <a:solidFill>
              <a:srgbClr val="DBEEF3"/>
            </a:solidFill>
            <a:ln w="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/>
                <a:t>Other Extensions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38790" y="4420677"/>
              <a:ext cx="1843183" cy="304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2320" y="5141348"/>
              <a:ext cx="1856563" cy="304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296902" y="2322946"/>
              <a:ext cx="1284286" cy="190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296902" y="2356148"/>
              <a:ext cx="2057652" cy="519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68472" y="2360319"/>
              <a:ext cx="895006" cy="419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endCxn id="21" idx="1"/>
            </p:cNvCxnSpPr>
            <p:nvPr/>
          </p:nvCxnSpPr>
          <p:spPr>
            <a:xfrm rot="16200000" flipH="1">
              <a:off x="2296182" y="4253797"/>
              <a:ext cx="1557418" cy="52226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endCxn id="20" idx="1"/>
            </p:cNvCxnSpPr>
            <p:nvPr/>
          </p:nvCxnSpPr>
          <p:spPr>
            <a:xfrm rot="16200000" flipH="1">
              <a:off x="2697638" y="3934582"/>
              <a:ext cx="836746" cy="44002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187462" y="4387783"/>
              <a:ext cx="17276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0000"/>
                  </a:solidFill>
                </a:rPr>
                <a:t>&lt; code &gt;</a:t>
              </a:r>
              <a:endParaRPr lang="en-US" i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87462" y="5103248"/>
              <a:ext cx="17276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0000"/>
                  </a:solidFill>
                </a:rPr>
                <a:t>&lt; code &gt;</a:t>
              </a:r>
              <a:endParaRPr lang="en-US" i="1" dirty="0"/>
            </a:p>
          </p:txBody>
        </p:sp>
        <p:pic>
          <p:nvPicPr>
            <p:cNvPr id="31" name="Picture 21" descr="http://major.io/wp-content/uploads/2014/03/docker-whal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434" y="2455326"/>
              <a:ext cx="1543831" cy="154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Elbow Connector 31"/>
            <p:cNvCxnSpPr>
              <a:endCxn id="22" idx="3"/>
            </p:cNvCxnSpPr>
            <p:nvPr/>
          </p:nvCxnSpPr>
          <p:spPr>
            <a:xfrm rot="5400000">
              <a:off x="6961417" y="3617410"/>
              <a:ext cx="976111" cy="934998"/>
            </a:xfrm>
            <a:prstGeom prst="bentConnector2">
              <a:avLst/>
            </a:prstGeom>
            <a:ln>
              <a:solidFill>
                <a:srgbClr val="008BB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45511" y="1554423"/>
            <a:ext cx="2507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ARM Template with </a:t>
            </a:r>
          </a:p>
          <a:p>
            <a:r>
              <a:rPr lang="de-DE" sz="3200" b="1" dirty="0" smtClean="0"/>
              <a:t>Docker VM Extension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398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Deploy Docker on Ubuntu Linux Azure VM with CLI and ARM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3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script – Docker on Azure with VM Ext.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791" y="1211262"/>
            <a:ext cx="11650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Based on </a:t>
            </a:r>
            <a:r>
              <a:rPr lang="de-DE" sz="2000" dirty="0">
                <a:hlinkClick r:id="rId2"/>
              </a:rPr>
              <a:t>https://</a:t>
            </a:r>
            <a:r>
              <a:rPr lang="de-DE" sz="2000" dirty="0" smtClean="0">
                <a:hlinkClick r:id="rId2"/>
              </a:rPr>
              <a:t>docs.microsoft.com/en-us/azure/virtual-machines/virtual-machines-linux-dockerextension</a:t>
            </a:r>
            <a:r>
              <a:rPr lang="de-DE" sz="2000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Start Azure Command Prompt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Azure Resource Manager: </a:t>
            </a:r>
            <a:r>
              <a:rPr lang="en-US" sz="2000" dirty="0">
                <a:latin typeface="Courier New" panose="02070309020205020404" pitchFamily="49" charset="0"/>
              </a:rPr>
              <a:t>azure </a:t>
            </a:r>
            <a:r>
              <a:rPr lang="en-US" sz="2000" dirty="0" err="1">
                <a:latin typeface="Courier New" panose="02070309020205020404" pitchFamily="49" charset="0"/>
              </a:rPr>
              <a:t>config</a:t>
            </a:r>
            <a:r>
              <a:rPr lang="en-US" sz="2000" dirty="0">
                <a:latin typeface="Courier New" panose="02070309020205020404" pitchFamily="49" charset="0"/>
              </a:rPr>
              <a:t> mode </a:t>
            </a:r>
            <a:r>
              <a:rPr lang="en-US" sz="2000" dirty="0" smtClean="0">
                <a:latin typeface="Courier New" panose="02070309020205020404" pitchFamily="49" charset="0"/>
              </a:rPr>
              <a:t>arm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Login to Azure: </a:t>
            </a:r>
            <a:r>
              <a:rPr lang="en-US" sz="2000" dirty="0">
                <a:latin typeface="Courier New" panose="02070309020205020404" pitchFamily="49" charset="0"/>
              </a:rPr>
              <a:t>azure </a:t>
            </a:r>
            <a:r>
              <a:rPr lang="en-US" sz="2000" dirty="0" smtClean="0">
                <a:latin typeface="Courier New" panose="02070309020205020404" pitchFamily="49" charset="0"/>
              </a:rPr>
              <a:t>login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Switch to subscription: </a:t>
            </a:r>
            <a:r>
              <a:rPr lang="en-US" sz="2000" dirty="0" smtClean="0">
                <a:latin typeface="Courier New" panose="02070309020205020404" pitchFamily="49" charset="0"/>
              </a:rPr>
              <a:t>azure </a:t>
            </a:r>
            <a:r>
              <a:rPr lang="en-US" sz="2000" dirty="0">
                <a:latin typeface="Courier New" panose="02070309020205020404" pitchFamily="49" charset="0"/>
              </a:rPr>
              <a:t>account </a:t>
            </a:r>
            <a:r>
              <a:rPr lang="en-US" sz="2000" dirty="0" smtClean="0">
                <a:latin typeface="Courier New" panose="02070309020205020404" pitchFamily="49" charset="0"/>
              </a:rPr>
              <a:t>list, azure </a:t>
            </a:r>
            <a:r>
              <a:rPr lang="en-US" sz="2000" dirty="0">
                <a:latin typeface="Courier New" panose="02070309020205020404" pitchFamily="49" charset="0"/>
              </a:rPr>
              <a:t>account set "Microsoft </a:t>
            </a:r>
            <a:r>
              <a:rPr lang="en-US" sz="2000" dirty="0" smtClean="0">
                <a:latin typeface="Courier New" panose="02070309020205020404" pitchFamily="49" charset="0"/>
              </a:rPr>
              <a:t>Demos </a:t>
            </a:r>
            <a:r>
              <a:rPr lang="en-US" sz="2000" dirty="0">
                <a:latin typeface="Courier New" panose="02070309020205020404" pitchFamily="49" charset="0"/>
              </a:rPr>
              <a:t>and </a:t>
            </a:r>
            <a:r>
              <a:rPr lang="en-US" sz="2000" dirty="0" err="1" smtClean="0">
                <a:latin typeface="Courier New" panose="02070309020205020404" pitchFamily="49" charset="0"/>
              </a:rPr>
              <a:t>PoC</a:t>
            </a:r>
            <a:r>
              <a:rPr lang="en-US" sz="2000" dirty="0" smtClean="0">
                <a:latin typeface="Courier New" panose="02070309020205020404" pitchFamily="49" charset="0"/>
              </a:rPr>
              <a:t>“, azure </a:t>
            </a:r>
            <a:r>
              <a:rPr lang="en-US" sz="2000" dirty="0">
                <a:latin typeface="Courier New" panose="02070309020205020404" pitchFamily="49" charset="0"/>
              </a:rPr>
              <a:t>account </a:t>
            </a:r>
            <a:r>
              <a:rPr lang="en-US" sz="2000" dirty="0" smtClean="0">
                <a:latin typeface="Courier New" panose="02070309020205020404" pitchFamily="49" charset="0"/>
              </a:rPr>
              <a:t>show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Create VM with </a:t>
            </a:r>
            <a:r>
              <a:rPr lang="en-US" sz="2000" dirty="0" smtClean="0"/>
              <a:t>template: </a:t>
            </a:r>
            <a:r>
              <a:rPr lang="en-US" sz="2000" dirty="0">
                <a:latin typeface="Courier New" panose="02070309020205020404" pitchFamily="49" charset="0"/>
              </a:rPr>
              <a:t>azure group create --name GAB2017VM --location "North Europe“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Create VM with template: </a:t>
            </a:r>
            <a:r>
              <a:rPr lang="en-US" sz="2000" dirty="0" smtClean="0">
                <a:latin typeface="Courier New" panose="02070309020205020404" pitchFamily="49" charset="0"/>
              </a:rPr>
              <a:t>azure </a:t>
            </a:r>
            <a:r>
              <a:rPr lang="en-US" sz="2000" dirty="0">
                <a:latin typeface="Courier New" panose="02070309020205020404" pitchFamily="49" charset="0"/>
              </a:rPr>
              <a:t>group deployment create --resource-group GAB2017VM --template-</a:t>
            </a:r>
            <a:r>
              <a:rPr lang="en-US" sz="2000" dirty="0" err="1">
                <a:latin typeface="Courier New" panose="02070309020205020404" pitchFamily="49" charset="0"/>
              </a:rPr>
              <a:t>uri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hlinkClick r:id="rId3"/>
              </a:rPr>
              <a:t>https://</a:t>
            </a:r>
            <a:r>
              <a:rPr lang="en-US" sz="2000" dirty="0" smtClean="0">
                <a:latin typeface="Courier New" panose="02070309020205020404" pitchFamily="49" charset="0"/>
                <a:hlinkClick r:id="rId3"/>
              </a:rPr>
              <a:t>raw.githubusercontent.com/Azure/azure-quickstart-templates/master/docker-simple-on-ubuntu/azuredeploy.json</a:t>
            </a:r>
            <a:endParaRPr lang="en-US" sz="2000" dirty="0" smtClean="0">
              <a:latin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Wait for deployment: </a:t>
            </a:r>
            <a:r>
              <a:rPr lang="en-US" sz="2000" dirty="0">
                <a:latin typeface="Courier New" panose="02070309020205020404" pitchFamily="49" charset="0"/>
              </a:rPr>
              <a:t>azure </a:t>
            </a:r>
            <a:r>
              <a:rPr lang="en-US" sz="2000" dirty="0" err="1">
                <a:latin typeface="Courier New" panose="02070309020205020404" pitchFamily="49" charset="0"/>
              </a:rPr>
              <a:t>vm</a:t>
            </a:r>
            <a:r>
              <a:rPr lang="en-US" sz="2000" dirty="0">
                <a:latin typeface="Courier New" panose="02070309020205020404" pitchFamily="49" charset="0"/>
              </a:rPr>
              <a:t> show -g GAB2017VM -n </a:t>
            </a:r>
            <a:r>
              <a:rPr lang="en-US" sz="2000" dirty="0" err="1" smtClean="0">
                <a:latin typeface="Courier New" panose="02070309020205020404" pitchFamily="49" charset="0"/>
              </a:rPr>
              <a:t>MyDockerVM</a:t>
            </a:r>
            <a:endParaRPr lang="en-US" sz="2000" dirty="0" smtClean="0">
              <a:latin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Login via SSH </a:t>
            </a:r>
            <a:r>
              <a:rPr lang="en-US" sz="2000" dirty="0">
                <a:latin typeface="Courier New" panose="02070309020205020404" pitchFamily="49" charset="0"/>
              </a:rPr>
              <a:t>jmgab2017vm.northeurope.cloudapp.azure.com </a:t>
            </a:r>
            <a:r>
              <a:rPr lang="en-US" sz="2000" dirty="0" err="1" smtClean="0">
                <a:latin typeface="Courier New" panose="02070309020205020404" pitchFamily="49" charset="0"/>
              </a:rPr>
              <a:t>azureuser</a:t>
            </a:r>
            <a:r>
              <a:rPr lang="en-US" sz="2000" dirty="0" smtClean="0">
                <a:latin typeface="Courier New" panose="02070309020205020404" pitchFamily="49" charset="0"/>
              </a:rPr>
              <a:t>/Password</a:t>
            </a:r>
            <a:endParaRPr lang="en-US" sz="2000" dirty="0">
              <a:latin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Start </a:t>
            </a:r>
            <a:r>
              <a:rPr lang="en-US" sz="2000" dirty="0" err="1"/>
              <a:t>nginx</a:t>
            </a:r>
            <a:r>
              <a:rPr lang="en-US" sz="2000" dirty="0"/>
              <a:t> on Docker</a:t>
            </a:r>
            <a:r>
              <a:rPr lang="en-US" sz="2000" dirty="0">
                <a:latin typeface="Courier New" panose="02070309020205020404" pitchFamily="49" charset="0"/>
              </a:rPr>
              <a:t>: </a:t>
            </a:r>
            <a:r>
              <a:rPr lang="en-US" sz="2000" dirty="0" err="1">
                <a:latin typeface="Courier New" panose="02070309020205020404" pitchFamily="49" charset="0"/>
              </a:rPr>
              <a:t>sudo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</a:rPr>
              <a:t>docker</a:t>
            </a:r>
            <a:r>
              <a:rPr lang="en-US" sz="2000" dirty="0">
                <a:latin typeface="Courier New" panose="02070309020205020404" pitchFamily="49" charset="0"/>
              </a:rPr>
              <a:t> run -d -p 80:80 </a:t>
            </a:r>
            <a:r>
              <a:rPr lang="en-US" sz="2000" dirty="0" err="1" smtClean="0">
                <a:latin typeface="Courier New" panose="02070309020205020404" pitchFamily="49" charset="0"/>
              </a:rPr>
              <a:t>nginx</a:t>
            </a:r>
            <a:endParaRPr lang="en-US" sz="2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s://github.com/docker/machine/raw/master/docs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68" y="1904027"/>
            <a:ext cx="2243071" cy="26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 2 for running a Linux Docker image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52053" y="3675312"/>
            <a:ext cx="7895818" cy="2472428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4130850" y="1693231"/>
            <a:ext cx="8030986" cy="148998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smtClean="0"/>
              <a:t>It’s a tool that make really easy to create Docker hosts on your computer, on cloud providers and inside your own data center. </a:t>
            </a:r>
          </a:p>
          <a:p>
            <a:r>
              <a:rPr lang="en-US" sz="2000" smtClean="0"/>
              <a:t>It creates servers, installs Docker on them, then configures the Docker client to talk to them.</a:t>
            </a:r>
            <a:endParaRPr lang="es-ES_tradnl" sz="1600" dirty="0"/>
          </a:p>
        </p:txBody>
      </p:sp>
      <p:pic>
        <p:nvPicPr>
          <p:cNvPr id="38" name="Shape 6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796" y="4096129"/>
            <a:ext cx="1621704" cy="37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7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9688" y="4003065"/>
            <a:ext cx="1170274" cy="47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7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38835" y="3993277"/>
            <a:ext cx="899425" cy="5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7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6647" y="5384689"/>
            <a:ext cx="556688" cy="57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7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6652" y="4811584"/>
            <a:ext cx="1216533" cy="4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7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1235" y="5621944"/>
            <a:ext cx="930826" cy="14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710"/>
          <p:cNvPicPr preferRelativeResize="0"/>
          <p:nvPr/>
        </p:nvPicPr>
        <p:blipFill rotWithShape="1">
          <a:blip r:embed="rId9">
            <a:alphaModFix/>
          </a:blip>
          <a:srcRect t="39597" b="40868"/>
          <a:stretch/>
        </p:blipFill>
        <p:spPr>
          <a:xfrm>
            <a:off x="7584172" y="5004268"/>
            <a:ext cx="954815" cy="12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716"/>
          <p:cNvPicPr preferRelativeResize="0"/>
          <p:nvPr/>
        </p:nvPicPr>
        <p:blipFill rotWithShape="1">
          <a:blip r:embed="rId10">
            <a:alphaModFix/>
          </a:blip>
          <a:srcRect t="-5909" r="68227"/>
          <a:stretch/>
        </p:blipFill>
        <p:spPr>
          <a:xfrm>
            <a:off x="8232150" y="3993167"/>
            <a:ext cx="874497" cy="46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721"/>
          <p:cNvPicPr preferRelativeResize="0"/>
          <p:nvPr/>
        </p:nvPicPr>
        <p:blipFill rotWithShape="1">
          <a:blip r:embed="rId11">
            <a:alphaModFix/>
          </a:blip>
          <a:srcRect t="26629" b="24848"/>
          <a:stretch/>
        </p:blipFill>
        <p:spPr>
          <a:xfrm>
            <a:off x="6872653" y="5536867"/>
            <a:ext cx="884344" cy="270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/>
          <p:cNvGrpSpPr/>
          <p:nvPr/>
        </p:nvGrpSpPr>
        <p:grpSpPr>
          <a:xfrm>
            <a:off x="1873014" y="4443610"/>
            <a:ext cx="808074" cy="941079"/>
            <a:chOff x="1613569" y="4221395"/>
            <a:chExt cx="808074" cy="94107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47383" y="4541399"/>
              <a:ext cx="402167" cy="621075"/>
            </a:xfrm>
            <a:prstGeom prst="rect">
              <a:avLst/>
            </a:prstGeom>
          </p:spPr>
        </p:pic>
        <p:pic>
          <p:nvPicPr>
            <p:cNvPr id="49" name="Shape 91"/>
            <p:cNvPicPr preferRelativeResize="0"/>
            <p:nvPr/>
          </p:nvPicPr>
          <p:blipFill rotWithShape="1">
            <a:blip r:embed="rId13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8115" r="17619" b="36993"/>
            <a:stretch/>
          </p:blipFill>
          <p:spPr>
            <a:xfrm>
              <a:off x="1613569" y="4221395"/>
              <a:ext cx="808074" cy="6127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0" name="Straight Arrow Connector 25"/>
          <p:cNvCxnSpPr>
            <a:endCxn id="36" idx="1"/>
          </p:cNvCxnSpPr>
          <p:nvPr/>
        </p:nvCxnSpPr>
        <p:spPr>
          <a:xfrm rot="16200000" flipH="1">
            <a:off x="3119612" y="4079085"/>
            <a:ext cx="78730" cy="15861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5511" y="1371542"/>
            <a:ext cx="2507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Docker Machine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514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Docker on Azure with Docker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script – Docker on Azure with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791" y="1211262"/>
            <a:ext cx="11650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Based on </a:t>
            </a:r>
            <a:r>
              <a:rPr lang="de-DE" sz="2000" dirty="0">
                <a:hlinkClick r:id="rId2"/>
              </a:rPr>
              <a:t>https://</a:t>
            </a:r>
            <a:r>
              <a:rPr lang="de-DE" sz="2000" dirty="0" smtClean="0">
                <a:hlinkClick r:id="rId2"/>
              </a:rPr>
              <a:t>docs.microsoft.com/en-us/azure/virtual-machines/linux/docker-machine</a:t>
            </a:r>
            <a:r>
              <a:rPr lang="de-DE" sz="2000" dirty="0" smtClean="0"/>
              <a:t> 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Open Cmd Prompt Window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Create VM with </a:t>
            </a:r>
            <a:r>
              <a:rPr lang="de-DE" sz="2000" dirty="0">
                <a:latin typeface="Courier New" panose="02070309020205020404" pitchFamily="49" charset="0"/>
              </a:rPr>
              <a:t>docker-machine create -d azure --azure-ssh-user ops --azure-subscription-id a7cfa132-0b09-48a9-898e-06fc662a1718 --azure-open-port 80 </a:t>
            </a:r>
            <a:r>
              <a:rPr lang="de-DE" sz="2000" dirty="0" smtClean="0">
                <a:latin typeface="Courier New" panose="02070309020205020404" pitchFamily="49" charset="0"/>
              </a:rPr>
              <a:t>machine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Check Env settings:</a:t>
            </a:r>
            <a:r>
              <a:rPr lang="de-DE" sz="2000" dirty="0">
                <a:latin typeface="Courier New" panose="02070309020205020404" pitchFamily="49" charset="0"/>
              </a:rPr>
              <a:t> docker-machine env </a:t>
            </a:r>
            <a:r>
              <a:rPr lang="de-DE" sz="2000" dirty="0" smtClean="0">
                <a:latin typeface="Courier New" panose="02070309020205020404" pitchFamily="49" charset="0"/>
              </a:rPr>
              <a:t>machine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Export </a:t>
            </a:r>
            <a:r>
              <a:rPr lang="en-US" sz="2000" dirty="0" err="1"/>
              <a:t>Env</a:t>
            </a:r>
            <a:r>
              <a:rPr lang="en-US" sz="2000" dirty="0"/>
              <a:t> settings from previous command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Run Container on remote host: </a:t>
            </a:r>
            <a:r>
              <a:rPr lang="en-US" sz="2000" dirty="0" err="1">
                <a:latin typeface="Courier New" panose="02070309020205020404" pitchFamily="49" charset="0"/>
              </a:rPr>
              <a:t>docker</a:t>
            </a:r>
            <a:r>
              <a:rPr lang="en-US" sz="2000" dirty="0">
                <a:latin typeface="Courier New" panose="02070309020205020404" pitchFamily="49" charset="0"/>
              </a:rPr>
              <a:t> run -d -p 80:80 --restart=always </a:t>
            </a:r>
            <a:r>
              <a:rPr lang="en-US" sz="2000" dirty="0" err="1">
                <a:latin typeface="Courier New" panose="02070309020205020404" pitchFamily="49" charset="0"/>
              </a:rPr>
              <a:t>nginx</a:t>
            </a:r>
            <a:endParaRPr lang="en-US" sz="2000" dirty="0">
              <a:latin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Check it's running: </a:t>
            </a:r>
            <a:r>
              <a:rPr lang="de-DE" sz="2000" dirty="0" smtClean="0">
                <a:latin typeface="Courier New" panose="02070309020205020404" pitchFamily="49" charset="0"/>
              </a:rPr>
              <a:t>docker ps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Open web browser</a:t>
            </a:r>
          </a:p>
        </p:txBody>
      </p:sp>
    </p:spTree>
    <p:extLst>
      <p:ext uri="{BB962C8B-B14F-4D97-AF65-F5344CB8AC3E}">
        <p14:creationId xmlns:p14="http://schemas.microsoft.com/office/powerpoint/2010/main" val="34534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 3 for running a Linux Docker image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45511" y="1242446"/>
            <a:ext cx="2507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Docker Compose</a:t>
            </a:r>
            <a:endParaRPr lang="en-US" sz="32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702526" y="1847823"/>
            <a:ext cx="2683726" cy="2228001"/>
            <a:chOff x="2290647" y="1880258"/>
            <a:chExt cx="3513586" cy="278891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55"/>
            <a:stretch/>
          </p:blipFill>
          <p:spPr>
            <a:xfrm>
              <a:off x="2290647" y="1880258"/>
              <a:ext cx="3284963" cy="256222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506507" y="3783070"/>
              <a:ext cx="3297726" cy="88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kern="1200" dirty="0" err="1" smtClean="0">
                  <a:solidFill>
                    <a:srgbClr val="394D54"/>
                  </a:solidFill>
                  <a:latin typeface="Cabin"/>
                  <a:ea typeface="+mn-ea"/>
                  <a:cs typeface="+mn-cs"/>
                </a:rPr>
                <a:t>compose</a:t>
              </a:r>
              <a:endParaRPr lang="es-ES_tradnl" sz="6000" kern="1200" dirty="0">
                <a:solidFill>
                  <a:srgbClr val="394D54"/>
                </a:solidFill>
                <a:latin typeface="Cabin"/>
                <a:ea typeface="+mn-ea"/>
                <a:cs typeface="+mn-cs"/>
              </a:endParaRPr>
            </a:p>
          </p:txBody>
        </p:sp>
      </p:grpSp>
      <p:sp>
        <p:nvSpPr>
          <p:cNvPr id="54" name="Content Placeholder 3"/>
          <p:cNvSpPr txBox="1">
            <a:spLocks/>
          </p:cNvSpPr>
          <p:nvPr/>
        </p:nvSpPr>
        <p:spPr>
          <a:xfrm>
            <a:off x="3891776" y="2218644"/>
            <a:ext cx="8030986" cy="64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48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52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6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64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64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marR="0" lvl="0" indent="-228531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tool for defining and running complex applications with Docker. </a:t>
            </a:r>
          </a:p>
          <a:p>
            <a:pPr marL="228531" marR="0" lvl="0" indent="-228531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Using Compose is a three-step process.</a:t>
            </a:r>
          </a:p>
          <a:p>
            <a:pPr marL="685594" marR="0" lvl="1" indent="-228531" algn="l" defTabSz="91412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531" marR="0" lvl="0" indent="-228531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9938" y="4101077"/>
            <a:ext cx="3233778" cy="2809398"/>
            <a:chOff x="3386252" y="3813717"/>
            <a:chExt cx="3233778" cy="2809398"/>
          </a:xfrm>
          <a:gradFill>
            <a:gsLst>
              <a:gs pos="0">
                <a:srgbClr val="FFC000"/>
              </a:gs>
              <a:gs pos="83000">
                <a:srgbClr val="FFC000"/>
              </a:gs>
              <a:gs pos="100000">
                <a:srgbClr val="FFFFFF">
                  <a:alpha val="58000"/>
                </a:srgbClr>
              </a:gs>
            </a:gsLst>
            <a:lin ang="5400000" scaled="1"/>
          </a:gradFill>
        </p:grpSpPr>
        <p:sp>
          <p:nvSpPr>
            <p:cNvPr id="56" name="Rectangle 55"/>
            <p:cNvSpPr/>
            <p:nvPr/>
          </p:nvSpPr>
          <p:spPr>
            <a:xfrm>
              <a:off x="3386252" y="3813717"/>
              <a:ext cx="3233778" cy="280939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71667" y="3906790"/>
              <a:ext cx="3062948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web: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build: 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links: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 -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db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ports: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 - "8000:8000"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db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image: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postgres</a:t>
              </a:r>
              <a:endPara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83293" y="3225277"/>
            <a:ext cx="6341327" cy="2114997"/>
            <a:chOff x="4683293" y="2269557"/>
            <a:chExt cx="6341327" cy="2114997"/>
          </a:xfrm>
        </p:grpSpPr>
        <p:sp>
          <p:nvSpPr>
            <p:cNvPr id="59" name="Rectangle 58"/>
            <p:cNvSpPr/>
            <p:nvPr/>
          </p:nvSpPr>
          <p:spPr>
            <a:xfrm>
              <a:off x="4928620" y="373822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You run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docker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-compose up and it will start and run your entire app.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4689323" y="2269557"/>
              <a:ext cx="490654" cy="49065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</a:t>
              </a:r>
              <a:endPara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683293" y="3043527"/>
              <a:ext cx="490654" cy="49065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</a:t>
              </a:r>
              <a:endPara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689323" y="3816062"/>
              <a:ext cx="490654" cy="49065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</a:t>
              </a:r>
              <a:endPara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28620" y="2334091"/>
              <a:ext cx="57231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You define your app’s environment in a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Dockerfile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28620" y="2965688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You define the services that make up your app in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docker-compose.yml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5" name="Content Placeholder 3"/>
          <p:cNvSpPr txBox="1">
            <a:spLocks/>
          </p:cNvSpPr>
          <p:nvPr/>
        </p:nvSpPr>
        <p:spPr>
          <a:xfrm>
            <a:off x="3891776" y="5762250"/>
            <a:ext cx="8030986" cy="64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48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52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6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64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64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Segoe UI"/>
              </a:rPr>
              <a:t>Compose is great for development environments, staging servers, and CI. </a:t>
            </a:r>
            <a:r>
              <a:rPr lang="en-US" sz="1800" dirty="0" smtClean="0">
                <a:latin typeface="Segoe UI"/>
              </a:rPr>
              <a:t>It’s not recommend </a:t>
            </a:r>
            <a:r>
              <a:rPr lang="en-US" sz="1800" dirty="0">
                <a:latin typeface="Segoe UI"/>
              </a:rPr>
              <a:t>that you use it in production yet</a:t>
            </a:r>
            <a:r>
              <a:rPr lang="en-US" sz="1800" dirty="0" smtClean="0">
                <a:latin typeface="Segoe UI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7025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title" idx="4294967295"/>
          </p:nvPr>
        </p:nvSpPr>
        <p:spPr>
          <a:xfrm>
            <a:off x="331179" y="282829"/>
            <a:ext cx="11754635" cy="833876"/>
          </a:xfrm>
          <a:prstGeom prst="rect">
            <a:avLst/>
          </a:prstGeom>
          <a:noFill/>
          <a:ln>
            <a:noFill/>
          </a:ln>
        </p:spPr>
        <p:txBody>
          <a:bodyPr lIns="149212" tIns="93254" rIns="149212" bIns="93254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" sz="3808" dirty="0">
                <a:solidFill>
                  <a:schemeClr val="dk2"/>
                </a:solidFill>
              </a:rPr>
              <a:t>What is a container?</a:t>
            </a:r>
          </a:p>
        </p:txBody>
      </p:sp>
      <p:sp>
        <p:nvSpPr>
          <p:cNvPr id="1082" name="Shape 1082"/>
          <p:cNvSpPr txBox="1"/>
          <p:nvPr/>
        </p:nvSpPr>
        <p:spPr>
          <a:xfrm>
            <a:off x="255050" y="2393142"/>
            <a:ext cx="6875023" cy="257843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149144" tIns="149144" rIns="149144" bIns="14911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78D7"/>
              </a:buClr>
              <a:buSzPct val="25000"/>
            </a:pPr>
            <a:r>
              <a:rPr lang="en" sz="2040" b="1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Docker containers</a:t>
            </a:r>
          </a:p>
        </p:txBody>
      </p:sp>
      <p:grpSp>
        <p:nvGrpSpPr>
          <p:cNvPr id="1146" name="Shape 1146"/>
          <p:cNvGrpSpPr/>
          <p:nvPr/>
        </p:nvGrpSpPr>
        <p:grpSpPr>
          <a:xfrm>
            <a:off x="1494449" y="4423558"/>
            <a:ext cx="4685669" cy="427315"/>
            <a:chOff x="1492437" y="3427242"/>
            <a:chExt cx="4687665" cy="427496"/>
          </a:xfrm>
        </p:grpSpPr>
        <p:sp>
          <p:nvSpPr>
            <p:cNvPr id="1147" name="Shape 1147"/>
            <p:cNvSpPr/>
            <p:nvPr/>
          </p:nvSpPr>
          <p:spPr>
            <a:xfrm>
              <a:off x="1917875" y="3427242"/>
              <a:ext cx="4262227" cy="427496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txBody>
            <a:bodyPr lIns="91384" tIns="149110" rIns="186405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ct val="25000"/>
              </a:pPr>
              <a:r>
                <a:rPr lang="en"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Hardware</a:t>
              </a:r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492437" y="3427242"/>
              <a:ext cx="430916" cy="427496"/>
            </a:xfrm>
            <a:prstGeom prst="rect">
              <a:avLst/>
            </a:prstGeom>
            <a:solidFill>
              <a:srgbClr val="333333"/>
            </a:solidFill>
            <a:ln w="107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6405" tIns="149110" rIns="186405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</a:pPr>
              <a:endParaRPr sz="163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149" name="Shape 1149"/>
            <p:cNvGrpSpPr/>
            <p:nvPr/>
          </p:nvGrpSpPr>
          <p:grpSpPr>
            <a:xfrm>
              <a:off x="1620884" y="3539226"/>
              <a:ext cx="157069" cy="203532"/>
              <a:chOff x="5260975" y="2352675"/>
              <a:chExt cx="1663700" cy="2155824"/>
            </a:xfrm>
          </p:grpSpPr>
          <p:sp>
            <p:nvSpPr>
              <p:cNvPr id="1150" name="Shape 1150"/>
              <p:cNvSpPr/>
              <p:nvPr/>
            </p:nvSpPr>
            <p:spPr>
              <a:xfrm>
                <a:off x="5260975" y="2352675"/>
                <a:ext cx="1663700" cy="2155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19999" y="120000"/>
                      <a:pt x="119999" y="120000"/>
                      <a:pt x="119999" y="120000"/>
                    </a:cubicBezTo>
                    <a:cubicBezTo>
                      <a:pt x="119999" y="0"/>
                      <a:pt x="119999" y="0"/>
                      <a:pt x="119999" y="0"/>
                    </a:cubicBezTo>
                    <a:lnTo>
                      <a:pt x="0" y="0"/>
                    </a:lnTo>
                    <a:close/>
                    <a:moveTo>
                      <a:pt x="107210" y="88321"/>
                    </a:moveTo>
                    <a:cubicBezTo>
                      <a:pt x="107210" y="93986"/>
                      <a:pt x="99047" y="93986"/>
                      <a:pt x="99047" y="93986"/>
                    </a:cubicBezTo>
                    <a:cubicBezTo>
                      <a:pt x="20952" y="93986"/>
                      <a:pt x="20952" y="93986"/>
                      <a:pt x="20952" y="93986"/>
                    </a:cubicBezTo>
                    <a:cubicBezTo>
                      <a:pt x="12789" y="93986"/>
                      <a:pt x="12789" y="88321"/>
                      <a:pt x="12789" y="88321"/>
                    </a:cubicBezTo>
                    <a:cubicBezTo>
                      <a:pt x="12789" y="87062"/>
                      <a:pt x="12789" y="87062"/>
                      <a:pt x="12789" y="87062"/>
                    </a:cubicBezTo>
                    <a:cubicBezTo>
                      <a:pt x="12789" y="81188"/>
                      <a:pt x="20952" y="81188"/>
                      <a:pt x="20952" y="81188"/>
                    </a:cubicBezTo>
                    <a:cubicBezTo>
                      <a:pt x="63129" y="81188"/>
                      <a:pt x="63129" y="81188"/>
                      <a:pt x="63129" y="81188"/>
                    </a:cubicBezTo>
                    <a:cubicBezTo>
                      <a:pt x="99047" y="81188"/>
                      <a:pt x="99047" y="81188"/>
                      <a:pt x="99047" y="81188"/>
                    </a:cubicBezTo>
                    <a:cubicBezTo>
                      <a:pt x="107210" y="81188"/>
                      <a:pt x="107210" y="87062"/>
                      <a:pt x="107210" y="87062"/>
                    </a:cubicBezTo>
                    <a:lnTo>
                      <a:pt x="107210" y="88321"/>
                    </a:lnTo>
                    <a:close/>
                    <a:moveTo>
                      <a:pt x="107210" y="65664"/>
                    </a:moveTo>
                    <a:cubicBezTo>
                      <a:pt x="107210" y="71328"/>
                      <a:pt x="99047" y="71328"/>
                      <a:pt x="99047" y="71328"/>
                    </a:cubicBezTo>
                    <a:cubicBezTo>
                      <a:pt x="20952" y="71328"/>
                      <a:pt x="20952" y="71328"/>
                      <a:pt x="20952" y="71328"/>
                    </a:cubicBezTo>
                    <a:cubicBezTo>
                      <a:pt x="12789" y="71328"/>
                      <a:pt x="12789" y="65664"/>
                      <a:pt x="12789" y="65664"/>
                    </a:cubicBezTo>
                    <a:cubicBezTo>
                      <a:pt x="12789" y="64405"/>
                      <a:pt x="12789" y="64405"/>
                      <a:pt x="12789" y="64405"/>
                    </a:cubicBezTo>
                    <a:cubicBezTo>
                      <a:pt x="12789" y="58741"/>
                      <a:pt x="20952" y="58741"/>
                      <a:pt x="20952" y="58741"/>
                    </a:cubicBezTo>
                    <a:cubicBezTo>
                      <a:pt x="63129" y="58741"/>
                      <a:pt x="63129" y="58741"/>
                      <a:pt x="63129" y="58741"/>
                    </a:cubicBezTo>
                    <a:cubicBezTo>
                      <a:pt x="99047" y="58741"/>
                      <a:pt x="99047" y="58741"/>
                      <a:pt x="99047" y="58741"/>
                    </a:cubicBezTo>
                    <a:cubicBezTo>
                      <a:pt x="107210" y="58741"/>
                      <a:pt x="107210" y="64405"/>
                      <a:pt x="107210" y="64405"/>
                    </a:cubicBezTo>
                    <a:lnTo>
                      <a:pt x="107210" y="65664"/>
                    </a:lnTo>
                    <a:close/>
                    <a:moveTo>
                      <a:pt x="107210" y="43006"/>
                    </a:moveTo>
                    <a:cubicBezTo>
                      <a:pt x="107210" y="48881"/>
                      <a:pt x="99047" y="48881"/>
                      <a:pt x="99047" y="48881"/>
                    </a:cubicBezTo>
                    <a:cubicBezTo>
                      <a:pt x="20952" y="48881"/>
                      <a:pt x="20952" y="48881"/>
                      <a:pt x="20952" y="48881"/>
                    </a:cubicBezTo>
                    <a:cubicBezTo>
                      <a:pt x="12789" y="48881"/>
                      <a:pt x="12789" y="43006"/>
                      <a:pt x="12789" y="43006"/>
                    </a:cubicBezTo>
                    <a:cubicBezTo>
                      <a:pt x="12789" y="41748"/>
                      <a:pt x="12789" y="41748"/>
                      <a:pt x="12789" y="41748"/>
                    </a:cubicBezTo>
                    <a:cubicBezTo>
                      <a:pt x="12789" y="36083"/>
                      <a:pt x="20952" y="36083"/>
                      <a:pt x="20952" y="36083"/>
                    </a:cubicBezTo>
                    <a:cubicBezTo>
                      <a:pt x="63129" y="36083"/>
                      <a:pt x="63129" y="36083"/>
                      <a:pt x="63129" y="36083"/>
                    </a:cubicBezTo>
                    <a:cubicBezTo>
                      <a:pt x="99047" y="36083"/>
                      <a:pt x="99047" y="36083"/>
                      <a:pt x="99047" y="36083"/>
                    </a:cubicBezTo>
                    <a:cubicBezTo>
                      <a:pt x="107210" y="36083"/>
                      <a:pt x="107210" y="41748"/>
                      <a:pt x="107210" y="41748"/>
                    </a:cubicBezTo>
                    <a:lnTo>
                      <a:pt x="107210" y="43006"/>
                    </a:lnTo>
                    <a:close/>
                    <a:moveTo>
                      <a:pt x="107210" y="20349"/>
                    </a:moveTo>
                    <a:cubicBezTo>
                      <a:pt x="107210" y="26223"/>
                      <a:pt x="99047" y="26223"/>
                      <a:pt x="99047" y="26223"/>
                    </a:cubicBezTo>
                    <a:cubicBezTo>
                      <a:pt x="20952" y="26223"/>
                      <a:pt x="20952" y="26223"/>
                      <a:pt x="20952" y="26223"/>
                    </a:cubicBezTo>
                    <a:cubicBezTo>
                      <a:pt x="12789" y="26223"/>
                      <a:pt x="12789" y="20349"/>
                      <a:pt x="12789" y="20349"/>
                    </a:cubicBezTo>
                    <a:cubicBezTo>
                      <a:pt x="12789" y="19300"/>
                      <a:pt x="12789" y="19300"/>
                      <a:pt x="12789" y="19300"/>
                    </a:cubicBezTo>
                    <a:cubicBezTo>
                      <a:pt x="12789" y="13426"/>
                      <a:pt x="20952" y="13426"/>
                      <a:pt x="20952" y="13426"/>
                    </a:cubicBezTo>
                    <a:cubicBezTo>
                      <a:pt x="63129" y="13426"/>
                      <a:pt x="63129" y="13426"/>
                      <a:pt x="63129" y="13426"/>
                    </a:cubicBezTo>
                    <a:cubicBezTo>
                      <a:pt x="99047" y="13426"/>
                      <a:pt x="99047" y="13426"/>
                      <a:pt x="99047" y="13426"/>
                    </a:cubicBezTo>
                    <a:cubicBezTo>
                      <a:pt x="107210" y="13426"/>
                      <a:pt x="107210" y="19300"/>
                      <a:pt x="107210" y="19300"/>
                    </a:cubicBezTo>
                    <a:lnTo>
                      <a:pt x="107210" y="203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1" name="Shape 1151"/>
              <p:cNvSpPr/>
              <p:nvPr/>
            </p:nvSpPr>
            <p:spPr>
              <a:xfrm>
                <a:off x="6546850" y="2643188"/>
                <a:ext cx="128587" cy="1238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2" name="Shape 1152"/>
              <p:cNvSpPr/>
              <p:nvPr/>
            </p:nvSpPr>
            <p:spPr>
              <a:xfrm>
                <a:off x="6546850" y="3049588"/>
                <a:ext cx="128587" cy="1254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3" name="Shape 1153"/>
              <p:cNvSpPr/>
              <p:nvPr/>
            </p:nvSpPr>
            <p:spPr>
              <a:xfrm>
                <a:off x="6546850" y="3457575"/>
                <a:ext cx="128587" cy="1238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6546850" y="3863975"/>
                <a:ext cx="128587" cy="1238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161" name="Shape 1161"/>
          <p:cNvGrpSpPr/>
          <p:nvPr/>
        </p:nvGrpSpPr>
        <p:grpSpPr>
          <a:xfrm>
            <a:off x="1494452" y="2478564"/>
            <a:ext cx="5084378" cy="1909940"/>
            <a:chOff x="1492437" y="1481423"/>
            <a:chExt cx="5086545" cy="1910752"/>
          </a:xfrm>
        </p:grpSpPr>
        <p:sp>
          <p:nvSpPr>
            <p:cNvPr id="1162" name="Shape 1162"/>
            <p:cNvSpPr/>
            <p:nvPr/>
          </p:nvSpPr>
          <p:spPr>
            <a:xfrm>
              <a:off x="1917875" y="1987365"/>
              <a:ext cx="4262227" cy="140481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txBody>
            <a:bodyPr lIns="91384" tIns="149110" rIns="186405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ct val="25000"/>
              </a:pPr>
              <a:r>
                <a:rPr lang="en"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OS</a:t>
              </a:r>
            </a:p>
          </p:txBody>
        </p:sp>
        <p:sp>
          <p:nvSpPr>
            <p:cNvPr id="1163" name="Shape 1163"/>
            <p:cNvSpPr/>
            <p:nvPr/>
          </p:nvSpPr>
          <p:spPr>
            <a:xfrm>
              <a:off x="2855291" y="2421900"/>
              <a:ext cx="3257959" cy="42749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lIns="91384" tIns="149110" rIns="0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505050"/>
                </a:buClr>
                <a:buSzPct val="25000"/>
              </a:pPr>
              <a:r>
                <a:rPr lang="en" sz="136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Applications</a:t>
              </a:r>
            </a:p>
          </p:txBody>
        </p:sp>
        <p:grpSp>
          <p:nvGrpSpPr>
            <p:cNvPr id="1164" name="Shape 1164"/>
            <p:cNvGrpSpPr/>
            <p:nvPr/>
          </p:nvGrpSpPr>
          <p:grpSpPr>
            <a:xfrm>
              <a:off x="2424371" y="2421901"/>
              <a:ext cx="430919" cy="427497"/>
              <a:chOff x="4511437" y="2334205"/>
              <a:chExt cx="501629" cy="497646"/>
            </a:xfrm>
          </p:grpSpPr>
          <p:sp>
            <p:nvSpPr>
              <p:cNvPr id="1165" name="Shape 1165"/>
              <p:cNvSpPr/>
              <p:nvPr/>
            </p:nvSpPr>
            <p:spPr>
              <a:xfrm>
                <a:off x="4511437" y="2334205"/>
                <a:ext cx="501629" cy="49764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166" name="Shape 1166"/>
              <p:cNvGrpSpPr/>
              <p:nvPr/>
            </p:nvGrpSpPr>
            <p:grpSpPr>
              <a:xfrm>
                <a:off x="4588360" y="2455579"/>
                <a:ext cx="315773" cy="254896"/>
                <a:chOff x="4406091" y="6049087"/>
                <a:chExt cx="3960811" cy="3197223"/>
              </a:xfrm>
            </p:grpSpPr>
            <p:sp>
              <p:nvSpPr>
                <p:cNvPr id="1167" name="Shape 1167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68" name="Shape 1168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69" name="Shape 1169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1170" name="Shape 1170"/>
            <p:cNvSpPr/>
            <p:nvPr/>
          </p:nvSpPr>
          <p:spPr>
            <a:xfrm>
              <a:off x="2836063" y="2866932"/>
              <a:ext cx="3277189" cy="42749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lIns="91384" tIns="149110" rIns="0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505050"/>
                </a:buClr>
                <a:buSzPct val="25000"/>
              </a:pPr>
              <a:r>
                <a:rPr lang="en" sz="136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Kernel</a:t>
              </a:r>
            </a:p>
          </p:txBody>
        </p:sp>
        <p:grpSp>
          <p:nvGrpSpPr>
            <p:cNvPr id="1171" name="Shape 1171"/>
            <p:cNvGrpSpPr/>
            <p:nvPr/>
          </p:nvGrpSpPr>
          <p:grpSpPr>
            <a:xfrm>
              <a:off x="2424373" y="2866929"/>
              <a:ext cx="430917" cy="427497"/>
              <a:chOff x="4514839" y="2852259"/>
              <a:chExt cx="501626" cy="497646"/>
            </a:xfrm>
          </p:grpSpPr>
          <p:sp>
            <p:nvSpPr>
              <p:cNvPr id="1172" name="Shape 1172"/>
              <p:cNvSpPr/>
              <p:nvPr/>
            </p:nvSpPr>
            <p:spPr>
              <a:xfrm>
                <a:off x="4514839" y="2852259"/>
                <a:ext cx="501626" cy="49764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4617542" y="2942266"/>
                <a:ext cx="298720" cy="2987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363" y="55272"/>
                    </a:moveTo>
                    <a:cubicBezTo>
                      <a:pt x="109454" y="57454"/>
                      <a:pt x="111636" y="58545"/>
                      <a:pt x="113818" y="58545"/>
                    </a:cubicBezTo>
                    <a:cubicBezTo>
                      <a:pt x="117090" y="58545"/>
                      <a:pt x="120000" y="56000"/>
                      <a:pt x="120000" y="52363"/>
                    </a:cubicBezTo>
                    <a:cubicBezTo>
                      <a:pt x="120000" y="49090"/>
                      <a:pt x="117090" y="46545"/>
                      <a:pt x="113818" y="46545"/>
                    </a:cubicBezTo>
                    <a:cubicBezTo>
                      <a:pt x="111636" y="46545"/>
                      <a:pt x="109454" y="47636"/>
                      <a:pt x="108363" y="49818"/>
                    </a:cubicBezTo>
                    <a:cubicBezTo>
                      <a:pt x="103272" y="49818"/>
                      <a:pt x="103272" y="49818"/>
                      <a:pt x="103272" y="49818"/>
                    </a:cubicBezTo>
                    <a:cubicBezTo>
                      <a:pt x="103272" y="40363"/>
                      <a:pt x="103272" y="40363"/>
                      <a:pt x="103272" y="40363"/>
                    </a:cubicBezTo>
                    <a:cubicBezTo>
                      <a:pt x="108363" y="40363"/>
                      <a:pt x="108363" y="40363"/>
                      <a:pt x="108363" y="40363"/>
                    </a:cubicBezTo>
                    <a:cubicBezTo>
                      <a:pt x="109454" y="42181"/>
                      <a:pt x="111636" y="43636"/>
                      <a:pt x="113818" y="43636"/>
                    </a:cubicBezTo>
                    <a:cubicBezTo>
                      <a:pt x="117090" y="43636"/>
                      <a:pt x="120000" y="40727"/>
                      <a:pt x="120000" y="37454"/>
                    </a:cubicBezTo>
                    <a:cubicBezTo>
                      <a:pt x="120000" y="34181"/>
                      <a:pt x="117090" y="31272"/>
                      <a:pt x="113818" y="31272"/>
                    </a:cubicBezTo>
                    <a:cubicBezTo>
                      <a:pt x="111636" y="31272"/>
                      <a:pt x="109454" y="32727"/>
                      <a:pt x="108363" y="34545"/>
                    </a:cubicBezTo>
                    <a:cubicBezTo>
                      <a:pt x="103272" y="34545"/>
                      <a:pt x="103272" y="34545"/>
                      <a:pt x="103272" y="34545"/>
                    </a:cubicBezTo>
                    <a:cubicBezTo>
                      <a:pt x="103272" y="31636"/>
                      <a:pt x="103272" y="31636"/>
                      <a:pt x="103272" y="31636"/>
                    </a:cubicBezTo>
                    <a:cubicBezTo>
                      <a:pt x="103272" y="23636"/>
                      <a:pt x="96727" y="16727"/>
                      <a:pt x="88363" y="16727"/>
                    </a:cubicBezTo>
                    <a:cubicBezTo>
                      <a:pt x="85454" y="16727"/>
                      <a:pt x="85454" y="16727"/>
                      <a:pt x="85454" y="16727"/>
                    </a:cubicBezTo>
                    <a:cubicBezTo>
                      <a:pt x="85454" y="11636"/>
                      <a:pt x="85454" y="11636"/>
                      <a:pt x="85454" y="11636"/>
                    </a:cubicBezTo>
                    <a:cubicBezTo>
                      <a:pt x="87272" y="10545"/>
                      <a:pt x="88727" y="8363"/>
                      <a:pt x="88727" y="6181"/>
                    </a:cubicBezTo>
                    <a:cubicBezTo>
                      <a:pt x="88727" y="2909"/>
                      <a:pt x="86181" y="0"/>
                      <a:pt x="82545" y="0"/>
                    </a:cubicBezTo>
                    <a:cubicBezTo>
                      <a:pt x="79272" y="0"/>
                      <a:pt x="76727" y="2909"/>
                      <a:pt x="76727" y="6181"/>
                    </a:cubicBezTo>
                    <a:cubicBezTo>
                      <a:pt x="76727" y="8363"/>
                      <a:pt x="77818" y="10545"/>
                      <a:pt x="79636" y="11636"/>
                    </a:cubicBezTo>
                    <a:cubicBezTo>
                      <a:pt x="79636" y="16727"/>
                      <a:pt x="79636" y="16727"/>
                      <a:pt x="79636" y="16727"/>
                    </a:cubicBezTo>
                    <a:cubicBezTo>
                      <a:pt x="70545" y="16727"/>
                      <a:pt x="70545" y="16727"/>
                      <a:pt x="70545" y="16727"/>
                    </a:cubicBezTo>
                    <a:cubicBezTo>
                      <a:pt x="70545" y="11636"/>
                      <a:pt x="70545" y="11636"/>
                      <a:pt x="70545" y="11636"/>
                    </a:cubicBezTo>
                    <a:cubicBezTo>
                      <a:pt x="72363" y="10545"/>
                      <a:pt x="73818" y="8363"/>
                      <a:pt x="73818" y="6181"/>
                    </a:cubicBezTo>
                    <a:cubicBezTo>
                      <a:pt x="73818" y="2909"/>
                      <a:pt x="70909" y="0"/>
                      <a:pt x="67636" y="0"/>
                    </a:cubicBezTo>
                    <a:cubicBezTo>
                      <a:pt x="64363" y="0"/>
                      <a:pt x="61454" y="2909"/>
                      <a:pt x="61454" y="6181"/>
                    </a:cubicBezTo>
                    <a:cubicBezTo>
                      <a:pt x="61454" y="8363"/>
                      <a:pt x="62909" y="10545"/>
                      <a:pt x="64727" y="11636"/>
                    </a:cubicBezTo>
                    <a:cubicBezTo>
                      <a:pt x="64727" y="16727"/>
                      <a:pt x="64727" y="16727"/>
                      <a:pt x="64727" y="16727"/>
                    </a:cubicBezTo>
                    <a:cubicBezTo>
                      <a:pt x="55272" y="16727"/>
                      <a:pt x="55272" y="16727"/>
                      <a:pt x="55272" y="16727"/>
                    </a:cubicBezTo>
                    <a:cubicBezTo>
                      <a:pt x="55272" y="11636"/>
                      <a:pt x="55272" y="11636"/>
                      <a:pt x="55272" y="11636"/>
                    </a:cubicBezTo>
                    <a:cubicBezTo>
                      <a:pt x="57454" y="10545"/>
                      <a:pt x="58545" y="8363"/>
                      <a:pt x="58545" y="6181"/>
                    </a:cubicBezTo>
                    <a:cubicBezTo>
                      <a:pt x="58545" y="2909"/>
                      <a:pt x="56000" y="0"/>
                      <a:pt x="52363" y="0"/>
                    </a:cubicBezTo>
                    <a:cubicBezTo>
                      <a:pt x="49090" y="0"/>
                      <a:pt x="46545" y="2909"/>
                      <a:pt x="46545" y="6181"/>
                    </a:cubicBezTo>
                    <a:cubicBezTo>
                      <a:pt x="46545" y="8363"/>
                      <a:pt x="47636" y="10545"/>
                      <a:pt x="49818" y="11636"/>
                    </a:cubicBezTo>
                    <a:cubicBezTo>
                      <a:pt x="49818" y="16727"/>
                      <a:pt x="49818" y="16727"/>
                      <a:pt x="49818" y="16727"/>
                    </a:cubicBezTo>
                    <a:cubicBezTo>
                      <a:pt x="40363" y="16727"/>
                      <a:pt x="40363" y="16727"/>
                      <a:pt x="40363" y="16727"/>
                    </a:cubicBezTo>
                    <a:cubicBezTo>
                      <a:pt x="40363" y="11636"/>
                      <a:pt x="40363" y="11636"/>
                      <a:pt x="40363" y="11636"/>
                    </a:cubicBezTo>
                    <a:cubicBezTo>
                      <a:pt x="42181" y="10545"/>
                      <a:pt x="43636" y="8363"/>
                      <a:pt x="43636" y="6181"/>
                    </a:cubicBezTo>
                    <a:cubicBezTo>
                      <a:pt x="43636" y="2909"/>
                      <a:pt x="40727" y="0"/>
                      <a:pt x="37454" y="0"/>
                    </a:cubicBezTo>
                    <a:cubicBezTo>
                      <a:pt x="34181" y="0"/>
                      <a:pt x="31272" y="2909"/>
                      <a:pt x="31272" y="6181"/>
                    </a:cubicBezTo>
                    <a:cubicBezTo>
                      <a:pt x="31272" y="8363"/>
                      <a:pt x="32727" y="10545"/>
                      <a:pt x="34545" y="11636"/>
                    </a:cubicBezTo>
                    <a:cubicBezTo>
                      <a:pt x="34545" y="16727"/>
                      <a:pt x="34545" y="16727"/>
                      <a:pt x="34545" y="16727"/>
                    </a:cubicBezTo>
                    <a:cubicBezTo>
                      <a:pt x="31636" y="16727"/>
                      <a:pt x="31636" y="16727"/>
                      <a:pt x="31636" y="16727"/>
                    </a:cubicBezTo>
                    <a:cubicBezTo>
                      <a:pt x="23636" y="16727"/>
                      <a:pt x="16727" y="23636"/>
                      <a:pt x="16727" y="31636"/>
                    </a:cubicBezTo>
                    <a:cubicBezTo>
                      <a:pt x="16727" y="34545"/>
                      <a:pt x="16727" y="34545"/>
                      <a:pt x="16727" y="34545"/>
                    </a:cubicBezTo>
                    <a:cubicBezTo>
                      <a:pt x="11636" y="34545"/>
                      <a:pt x="11636" y="34545"/>
                      <a:pt x="11636" y="34545"/>
                    </a:cubicBezTo>
                    <a:cubicBezTo>
                      <a:pt x="10545" y="32727"/>
                      <a:pt x="8363" y="31272"/>
                      <a:pt x="6181" y="31272"/>
                    </a:cubicBezTo>
                    <a:cubicBezTo>
                      <a:pt x="2909" y="31272"/>
                      <a:pt x="0" y="34181"/>
                      <a:pt x="0" y="37454"/>
                    </a:cubicBezTo>
                    <a:cubicBezTo>
                      <a:pt x="0" y="40727"/>
                      <a:pt x="2909" y="43636"/>
                      <a:pt x="6181" y="43636"/>
                    </a:cubicBezTo>
                    <a:cubicBezTo>
                      <a:pt x="8363" y="43636"/>
                      <a:pt x="10545" y="42181"/>
                      <a:pt x="11636" y="40363"/>
                    </a:cubicBezTo>
                    <a:cubicBezTo>
                      <a:pt x="16727" y="40363"/>
                      <a:pt x="16727" y="40363"/>
                      <a:pt x="16727" y="40363"/>
                    </a:cubicBezTo>
                    <a:cubicBezTo>
                      <a:pt x="16727" y="49818"/>
                      <a:pt x="16727" y="49818"/>
                      <a:pt x="16727" y="49818"/>
                    </a:cubicBezTo>
                    <a:cubicBezTo>
                      <a:pt x="11636" y="49818"/>
                      <a:pt x="11636" y="49818"/>
                      <a:pt x="11636" y="49818"/>
                    </a:cubicBezTo>
                    <a:cubicBezTo>
                      <a:pt x="10545" y="47636"/>
                      <a:pt x="8363" y="46545"/>
                      <a:pt x="6181" y="46545"/>
                    </a:cubicBezTo>
                    <a:cubicBezTo>
                      <a:pt x="2909" y="46545"/>
                      <a:pt x="0" y="49090"/>
                      <a:pt x="0" y="52363"/>
                    </a:cubicBezTo>
                    <a:cubicBezTo>
                      <a:pt x="0" y="56000"/>
                      <a:pt x="2909" y="58545"/>
                      <a:pt x="6181" y="58545"/>
                    </a:cubicBezTo>
                    <a:cubicBezTo>
                      <a:pt x="8363" y="58545"/>
                      <a:pt x="10545" y="57454"/>
                      <a:pt x="11636" y="55272"/>
                    </a:cubicBezTo>
                    <a:cubicBezTo>
                      <a:pt x="16727" y="55272"/>
                      <a:pt x="16727" y="55272"/>
                      <a:pt x="16727" y="55272"/>
                    </a:cubicBezTo>
                    <a:cubicBezTo>
                      <a:pt x="16727" y="64727"/>
                      <a:pt x="16727" y="64727"/>
                      <a:pt x="16727" y="64727"/>
                    </a:cubicBezTo>
                    <a:cubicBezTo>
                      <a:pt x="11636" y="64727"/>
                      <a:pt x="11636" y="64727"/>
                      <a:pt x="11636" y="64727"/>
                    </a:cubicBezTo>
                    <a:cubicBezTo>
                      <a:pt x="10545" y="62909"/>
                      <a:pt x="8363" y="61454"/>
                      <a:pt x="6181" y="61454"/>
                    </a:cubicBezTo>
                    <a:cubicBezTo>
                      <a:pt x="2909" y="61454"/>
                      <a:pt x="0" y="64363"/>
                      <a:pt x="0" y="67636"/>
                    </a:cubicBezTo>
                    <a:cubicBezTo>
                      <a:pt x="0" y="70909"/>
                      <a:pt x="2909" y="73818"/>
                      <a:pt x="6181" y="73818"/>
                    </a:cubicBezTo>
                    <a:cubicBezTo>
                      <a:pt x="8363" y="73818"/>
                      <a:pt x="10545" y="72363"/>
                      <a:pt x="11636" y="70545"/>
                    </a:cubicBezTo>
                    <a:cubicBezTo>
                      <a:pt x="16727" y="70545"/>
                      <a:pt x="16727" y="70545"/>
                      <a:pt x="16727" y="70545"/>
                    </a:cubicBezTo>
                    <a:cubicBezTo>
                      <a:pt x="16727" y="79636"/>
                      <a:pt x="16727" y="79636"/>
                      <a:pt x="16727" y="79636"/>
                    </a:cubicBezTo>
                    <a:cubicBezTo>
                      <a:pt x="11636" y="79636"/>
                      <a:pt x="11636" y="79636"/>
                      <a:pt x="11636" y="79636"/>
                    </a:cubicBezTo>
                    <a:cubicBezTo>
                      <a:pt x="10545" y="77818"/>
                      <a:pt x="8363" y="76727"/>
                      <a:pt x="6181" y="76727"/>
                    </a:cubicBezTo>
                    <a:cubicBezTo>
                      <a:pt x="2909" y="76727"/>
                      <a:pt x="0" y="79272"/>
                      <a:pt x="0" y="82545"/>
                    </a:cubicBezTo>
                    <a:cubicBezTo>
                      <a:pt x="0" y="86181"/>
                      <a:pt x="2909" y="88727"/>
                      <a:pt x="6181" y="88727"/>
                    </a:cubicBezTo>
                    <a:cubicBezTo>
                      <a:pt x="8363" y="88727"/>
                      <a:pt x="10545" y="87272"/>
                      <a:pt x="11636" y="85454"/>
                    </a:cubicBezTo>
                    <a:cubicBezTo>
                      <a:pt x="16727" y="85454"/>
                      <a:pt x="16727" y="85454"/>
                      <a:pt x="16727" y="85454"/>
                    </a:cubicBezTo>
                    <a:cubicBezTo>
                      <a:pt x="16727" y="88363"/>
                      <a:pt x="16727" y="88363"/>
                      <a:pt x="16727" y="88363"/>
                    </a:cubicBezTo>
                    <a:cubicBezTo>
                      <a:pt x="16727" y="96727"/>
                      <a:pt x="23636" y="103272"/>
                      <a:pt x="31636" y="103272"/>
                    </a:cubicBezTo>
                    <a:cubicBezTo>
                      <a:pt x="34545" y="103272"/>
                      <a:pt x="34545" y="103272"/>
                      <a:pt x="34545" y="103272"/>
                    </a:cubicBezTo>
                    <a:cubicBezTo>
                      <a:pt x="34545" y="108363"/>
                      <a:pt x="34545" y="108363"/>
                      <a:pt x="34545" y="108363"/>
                    </a:cubicBezTo>
                    <a:cubicBezTo>
                      <a:pt x="32727" y="109454"/>
                      <a:pt x="31272" y="111636"/>
                      <a:pt x="31272" y="113818"/>
                    </a:cubicBezTo>
                    <a:cubicBezTo>
                      <a:pt x="31272" y="117090"/>
                      <a:pt x="34181" y="120000"/>
                      <a:pt x="37454" y="120000"/>
                    </a:cubicBezTo>
                    <a:cubicBezTo>
                      <a:pt x="40727" y="120000"/>
                      <a:pt x="43636" y="117090"/>
                      <a:pt x="43636" y="113818"/>
                    </a:cubicBezTo>
                    <a:cubicBezTo>
                      <a:pt x="43636" y="111636"/>
                      <a:pt x="42181" y="109454"/>
                      <a:pt x="40363" y="108363"/>
                    </a:cubicBezTo>
                    <a:cubicBezTo>
                      <a:pt x="40363" y="103272"/>
                      <a:pt x="40363" y="103272"/>
                      <a:pt x="40363" y="103272"/>
                    </a:cubicBezTo>
                    <a:cubicBezTo>
                      <a:pt x="49818" y="103272"/>
                      <a:pt x="49818" y="103272"/>
                      <a:pt x="49818" y="103272"/>
                    </a:cubicBezTo>
                    <a:cubicBezTo>
                      <a:pt x="49818" y="108363"/>
                      <a:pt x="49818" y="108363"/>
                      <a:pt x="49818" y="108363"/>
                    </a:cubicBezTo>
                    <a:cubicBezTo>
                      <a:pt x="47636" y="109454"/>
                      <a:pt x="46545" y="111636"/>
                      <a:pt x="46545" y="113818"/>
                    </a:cubicBezTo>
                    <a:cubicBezTo>
                      <a:pt x="46545" y="117090"/>
                      <a:pt x="49090" y="120000"/>
                      <a:pt x="52363" y="120000"/>
                    </a:cubicBezTo>
                    <a:cubicBezTo>
                      <a:pt x="56000" y="120000"/>
                      <a:pt x="58545" y="117090"/>
                      <a:pt x="58545" y="113818"/>
                    </a:cubicBezTo>
                    <a:cubicBezTo>
                      <a:pt x="58545" y="111636"/>
                      <a:pt x="57454" y="109454"/>
                      <a:pt x="55272" y="108363"/>
                    </a:cubicBezTo>
                    <a:cubicBezTo>
                      <a:pt x="55272" y="103272"/>
                      <a:pt x="55272" y="103272"/>
                      <a:pt x="55272" y="103272"/>
                    </a:cubicBezTo>
                    <a:cubicBezTo>
                      <a:pt x="64727" y="103272"/>
                      <a:pt x="64727" y="103272"/>
                      <a:pt x="64727" y="103272"/>
                    </a:cubicBezTo>
                    <a:cubicBezTo>
                      <a:pt x="64727" y="108363"/>
                      <a:pt x="64727" y="108363"/>
                      <a:pt x="64727" y="108363"/>
                    </a:cubicBezTo>
                    <a:cubicBezTo>
                      <a:pt x="62909" y="109454"/>
                      <a:pt x="61454" y="111636"/>
                      <a:pt x="61454" y="113818"/>
                    </a:cubicBezTo>
                    <a:cubicBezTo>
                      <a:pt x="61454" y="117090"/>
                      <a:pt x="64363" y="120000"/>
                      <a:pt x="67636" y="120000"/>
                    </a:cubicBezTo>
                    <a:cubicBezTo>
                      <a:pt x="70909" y="120000"/>
                      <a:pt x="73818" y="117090"/>
                      <a:pt x="73818" y="113818"/>
                    </a:cubicBezTo>
                    <a:cubicBezTo>
                      <a:pt x="73818" y="111636"/>
                      <a:pt x="72363" y="109454"/>
                      <a:pt x="70545" y="108363"/>
                    </a:cubicBezTo>
                    <a:cubicBezTo>
                      <a:pt x="70545" y="103272"/>
                      <a:pt x="70545" y="103272"/>
                      <a:pt x="70545" y="103272"/>
                    </a:cubicBezTo>
                    <a:cubicBezTo>
                      <a:pt x="79636" y="103272"/>
                      <a:pt x="79636" y="103272"/>
                      <a:pt x="79636" y="103272"/>
                    </a:cubicBezTo>
                    <a:cubicBezTo>
                      <a:pt x="79636" y="108363"/>
                      <a:pt x="79636" y="108363"/>
                      <a:pt x="79636" y="108363"/>
                    </a:cubicBezTo>
                    <a:cubicBezTo>
                      <a:pt x="77818" y="109454"/>
                      <a:pt x="76727" y="111636"/>
                      <a:pt x="76727" y="113818"/>
                    </a:cubicBezTo>
                    <a:cubicBezTo>
                      <a:pt x="76727" y="117090"/>
                      <a:pt x="79272" y="120000"/>
                      <a:pt x="82545" y="120000"/>
                    </a:cubicBezTo>
                    <a:cubicBezTo>
                      <a:pt x="86181" y="120000"/>
                      <a:pt x="88727" y="117090"/>
                      <a:pt x="88727" y="113818"/>
                    </a:cubicBezTo>
                    <a:cubicBezTo>
                      <a:pt x="88727" y="111636"/>
                      <a:pt x="87272" y="109454"/>
                      <a:pt x="85454" y="108363"/>
                    </a:cubicBezTo>
                    <a:cubicBezTo>
                      <a:pt x="85454" y="103272"/>
                      <a:pt x="85454" y="103272"/>
                      <a:pt x="85454" y="103272"/>
                    </a:cubicBezTo>
                    <a:cubicBezTo>
                      <a:pt x="88363" y="103272"/>
                      <a:pt x="88363" y="103272"/>
                      <a:pt x="88363" y="103272"/>
                    </a:cubicBezTo>
                    <a:cubicBezTo>
                      <a:pt x="96727" y="103272"/>
                      <a:pt x="103272" y="96727"/>
                      <a:pt x="103272" y="88363"/>
                    </a:cubicBezTo>
                    <a:cubicBezTo>
                      <a:pt x="103272" y="85454"/>
                      <a:pt x="103272" y="85454"/>
                      <a:pt x="103272" y="85454"/>
                    </a:cubicBezTo>
                    <a:cubicBezTo>
                      <a:pt x="108363" y="85454"/>
                      <a:pt x="108363" y="85454"/>
                      <a:pt x="108363" y="85454"/>
                    </a:cubicBezTo>
                    <a:cubicBezTo>
                      <a:pt x="109454" y="87272"/>
                      <a:pt x="111636" y="88727"/>
                      <a:pt x="113818" y="88727"/>
                    </a:cubicBezTo>
                    <a:cubicBezTo>
                      <a:pt x="117090" y="88727"/>
                      <a:pt x="120000" y="86181"/>
                      <a:pt x="120000" y="82545"/>
                    </a:cubicBezTo>
                    <a:cubicBezTo>
                      <a:pt x="120000" y="79272"/>
                      <a:pt x="117090" y="76727"/>
                      <a:pt x="113818" y="76727"/>
                    </a:cubicBezTo>
                    <a:cubicBezTo>
                      <a:pt x="111636" y="76727"/>
                      <a:pt x="109454" y="77818"/>
                      <a:pt x="108363" y="79636"/>
                    </a:cubicBezTo>
                    <a:cubicBezTo>
                      <a:pt x="103272" y="79636"/>
                      <a:pt x="103272" y="79636"/>
                      <a:pt x="103272" y="79636"/>
                    </a:cubicBezTo>
                    <a:cubicBezTo>
                      <a:pt x="103272" y="70545"/>
                      <a:pt x="103272" y="70545"/>
                      <a:pt x="103272" y="70545"/>
                    </a:cubicBezTo>
                    <a:cubicBezTo>
                      <a:pt x="108363" y="70545"/>
                      <a:pt x="108363" y="70545"/>
                      <a:pt x="108363" y="70545"/>
                    </a:cubicBezTo>
                    <a:cubicBezTo>
                      <a:pt x="109454" y="72363"/>
                      <a:pt x="111636" y="73818"/>
                      <a:pt x="113818" y="73818"/>
                    </a:cubicBezTo>
                    <a:cubicBezTo>
                      <a:pt x="117090" y="73818"/>
                      <a:pt x="120000" y="70909"/>
                      <a:pt x="120000" y="67636"/>
                    </a:cubicBezTo>
                    <a:cubicBezTo>
                      <a:pt x="120000" y="64363"/>
                      <a:pt x="117090" y="61454"/>
                      <a:pt x="113818" y="61454"/>
                    </a:cubicBezTo>
                    <a:cubicBezTo>
                      <a:pt x="111636" y="61454"/>
                      <a:pt x="109454" y="62909"/>
                      <a:pt x="108363" y="64727"/>
                    </a:cubicBezTo>
                    <a:cubicBezTo>
                      <a:pt x="103272" y="64727"/>
                      <a:pt x="103272" y="64727"/>
                      <a:pt x="103272" y="64727"/>
                    </a:cubicBezTo>
                    <a:cubicBezTo>
                      <a:pt x="103272" y="55272"/>
                      <a:pt x="103272" y="55272"/>
                      <a:pt x="103272" y="55272"/>
                    </a:cubicBezTo>
                    <a:lnTo>
                      <a:pt x="108363" y="55272"/>
                    </a:lnTo>
                    <a:close/>
                    <a:moveTo>
                      <a:pt x="60000" y="97090"/>
                    </a:moveTo>
                    <a:cubicBezTo>
                      <a:pt x="39636" y="97090"/>
                      <a:pt x="22909" y="80363"/>
                      <a:pt x="22909" y="60000"/>
                    </a:cubicBezTo>
                    <a:cubicBezTo>
                      <a:pt x="22909" y="39636"/>
                      <a:pt x="39636" y="22909"/>
                      <a:pt x="60000" y="22909"/>
                    </a:cubicBezTo>
                    <a:cubicBezTo>
                      <a:pt x="80363" y="22909"/>
                      <a:pt x="97090" y="39636"/>
                      <a:pt x="97090" y="60000"/>
                    </a:cubicBezTo>
                    <a:cubicBezTo>
                      <a:pt x="97090" y="80363"/>
                      <a:pt x="80363" y="97090"/>
                      <a:pt x="60000" y="970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82767" tIns="146221" rIns="182767" bIns="146221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</a:pPr>
                <a:endParaRPr sz="2448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174" name="Shape 1174"/>
            <p:cNvSpPr/>
            <p:nvPr/>
          </p:nvSpPr>
          <p:spPr>
            <a:xfrm>
              <a:off x="1492437" y="1987365"/>
              <a:ext cx="430916" cy="1404810"/>
            </a:xfrm>
            <a:prstGeom prst="rect">
              <a:avLst/>
            </a:prstGeom>
            <a:solidFill>
              <a:srgbClr val="333333"/>
            </a:solidFill>
            <a:ln w="107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6405" tIns="149110" rIns="186405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</a:pPr>
              <a:endParaRPr sz="163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2471082" y="1481423"/>
              <a:ext cx="4107900" cy="414299"/>
            </a:xfrm>
            <a:prstGeom prst="rect">
              <a:avLst/>
            </a:prstGeom>
            <a:noFill/>
            <a:ln>
              <a:noFill/>
            </a:ln>
          </p:spPr>
          <p:txBody>
            <a:bodyPr lIns="93254" tIns="46610" rIns="93254" bIns="46610" anchor="t" anchorCtr="0">
              <a:noAutofit/>
            </a:bodyPr>
            <a:lstStyle/>
            <a:p>
              <a:pPr>
                <a:buClr>
                  <a:srgbClr val="333333"/>
                </a:buClr>
                <a:buSzPct val="25000"/>
              </a:pPr>
              <a:r>
                <a:rPr lang="en" sz="2040">
                  <a:solidFill>
                    <a:srgbClr val="33333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= shared operating system </a:t>
              </a:r>
            </a:p>
          </p:txBody>
        </p:sp>
        <p:grpSp>
          <p:nvGrpSpPr>
            <p:cNvPr id="1176" name="Shape 1176"/>
            <p:cNvGrpSpPr/>
            <p:nvPr/>
          </p:nvGrpSpPr>
          <p:grpSpPr>
            <a:xfrm>
              <a:off x="1593207" y="2614283"/>
              <a:ext cx="238842" cy="188189"/>
              <a:chOff x="4962525" y="2536825"/>
              <a:chExt cx="2260599" cy="1781175"/>
            </a:xfrm>
          </p:grpSpPr>
          <p:sp>
            <p:nvSpPr>
              <p:cNvPr id="1177" name="Shape 1177"/>
              <p:cNvSpPr/>
              <p:nvPr/>
            </p:nvSpPr>
            <p:spPr>
              <a:xfrm>
                <a:off x="4962525" y="2536825"/>
                <a:ext cx="2260599" cy="17811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000" y="117203"/>
                    </a:moveTo>
                    <a:cubicBezTo>
                      <a:pt x="94000" y="117203"/>
                      <a:pt x="94000" y="117203"/>
                      <a:pt x="94000" y="117203"/>
                    </a:cubicBezTo>
                    <a:cubicBezTo>
                      <a:pt x="94000" y="120000"/>
                      <a:pt x="94000" y="120000"/>
                      <a:pt x="94000" y="120000"/>
                    </a:cubicBezTo>
                    <a:cubicBezTo>
                      <a:pt x="26000" y="120000"/>
                      <a:pt x="26000" y="120000"/>
                      <a:pt x="26000" y="120000"/>
                    </a:cubicBezTo>
                    <a:cubicBezTo>
                      <a:pt x="26000" y="117203"/>
                      <a:pt x="26000" y="117203"/>
                      <a:pt x="26000" y="117203"/>
                    </a:cubicBezTo>
                    <a:close/>
                    <a:moveTo>
                      <a:pt x="6400" y="8898"/>
                    </a:moveTo>
                    <a:cubicBezTo>
                      <a:pt x="6400" y="87711"/>
                      <a:pt x="6400" y="87711"/>
                      <a:pt x="6400" y="87711"/>
                    </a:cubicBezTo>
                    <a:cubicBezTo>
                      <a:pt x="46400" y="87711"/>
                      <a:pt x="46400" y="87711"/>
                      <a:pt x="46400" y="87711"/>
                    </a:cubicBezTo>
                    <a:cubicBezTo>
                      <a:pt x="73000" y="87711"/>
                      <a:pt x="73000" y="87711"/>
                      <a:pt x="73000" y="87711"/>
                    </a:cubicBezTo>
                    <a:cubicBezTo>
                      <a:pt x="114400" y="87711"/>
                      <a:pt x="114400" y="87711"/>
                      <a:pt x="114400" y="87711"/>
                    </a:cubicBezTo>
                    <a:cubicBezTo>
                      <a:pt x="114400" y="8898"/>
                      <a:pt x="114400" y="8898"/>
                      <a:pt x="114400" y="8898"/>
                    </a:cubicBezTo>
                    <a:cubicBezTo>
                      <a:pt x="6400" y="8898"/>
                      <a:pt x="6400" y="8898"/>
                      <a:pt x="6400" y="8898"/>
                    </a:cubicBezTo>
                    <a:close/>
                    <a:moveTo>
                      <a:pt x="60000" y="2033"/>
                    </a:moveTo>
                    <a:cubicBezTo>
                      <a:pt x="59000" y="2033"/>
                      <a:pt x="58400" y="3050"/>
                      <a:pt x="58400" y="4067"/>
                    </a:cubicBezTo>
                    <a:cubicBezTo>
                      <a:pt x="58400" y="5084"/>
                      <a:pt x="59000" y="6101"/>
                      <a:pt x="60000" y="6101"/>
                    </a:cubicBezTo>
                    <a:cubicBezTo>
                      <a:pt x="61000" y="6101"/>
                      <a:pt x="61800" y="5084"/>
                      <a:pt x="61800" y="4067"/>
                    </a:cubicBezTo>
                    <a:cubicBezTo>
                      <a:pt x="61800" y="3050"/>
                      <a:pt x="61000" y="2033"/>
                      <a:pt x="60000" y="2033"/>
                    </a:cubicBezTo>
                    <a:close/>
                    <a:moveTo>
                      <a:pt x="6400" y="0"/>
                    </a:moveTo>
                    <a:cubicBezTo>
                      <a:pt x="113000" y="0"/>
                      <a:pt x="113000" y="0"/>
                      <a:pt x="113000" y="0"/>
                    </a:cubicBezTo>
                    <a:cubicBezTo>
                      <a:pt x="117200" y="0"/>
                      <a:pt x="120000" y="4067"/>
                      <a:pt x="120000" y="8898"/>
                    </a:cubicBezTo>
                    <a:cubicBezTo>
                      <a:pt x="120000" y="87457"/>
                      <a:pt x="120000" y="87457"/>
                      <a:pt x="120000" y="87457"/>
                    </a:cubicBezTo>
                    <a:cubicBezTo>
                      <a:pt x="120000" y="92542"/>
                      <a:pt x="117200" y="97372"/>
                      <a:pt x="113000" y="97372"/>
                    </a:cubicBezTo>
                    <a:cubicBezTo>
                      <a:pt x="99600" y="97372"/>
                      <a:pt x="88000" y="97372"/>
                      <a:pt x="77800" y="97372"/>
                    </a:cubicBezTo>
                    <a:cubicBezTo>
                      <a:pt x="73000" y="97372"/>
                      <a:pt x="73000" y="97372"/>
                      <a:pt x="73000" y="97372"/>
                    </a:cubicBezTo>
                    <a:cubicBezTo>
                      <a:pt x="73000" y="103220"/>
                      <a:pt x="73000" y="103220"/>
                      <a:pt x="73000" y="103220"/>
                    </a:cubicBezTo>
                    <a:cubicBezTo>
                      <a:pt x="73000" y="107288"/>
                      <a:pt x="73000" y="107288"/>
                      <a:pt x="73000" y="107288"/>
                    </a:cubicBezTo>
                    <a:cubicBezTo>
                      <a:pt x="88400" y="107288"/>
                      <a:pt x="88400" y="107288"/>
                      <a:pt x="88400" y="107288"/>
                    </a:cubicBezTo>
                    <a:cubicBezTo>
                      <a:pt x="94000" y="117203"/>
                      <a:pt x="94000" y="117203"/>
                      <a:pt x="94000" y="117203"/>
                    </a:cubicBezTo>
                    <a:cubicBezTo>
                      <a:pt x="26000" y="117203"/>
                      <a:pt x="26000" y="117203"/>
                      <a:pt x="26000" y="117203"/>
                    </a:cubicBezTo>
                    <a:cubicBezTo>
                      <a:pt x="31600" y="107288"/>
                      <a:pt x="31600" y="107288"/>
                      <a:pt x="31600" y="107288"/>
                    </a:cubicBezTo>
                    <a:cubicBezTo>
                      <a:pt x="46400" y="107288"/>
                      <a:pt x="46400" y="107288"/>
                      <a:pt x="46400" y="107288"/>
                    </a:cubicBezTo>
                    <a:cubicBezTo>
                      <a:pt x="46400" y="103220"/>
                      <a:pt x="46400" y="103220"/>
                      <a:pt x="46400" y="103220"/>
                    </a:cubicBezTo>
                    <a:cubicBezTo>
                      <a:pt x="46400" y="97372"/>
                      <a:pt x="46400" y="97372"/>
                      <a:pt x="46400" y="97372"/>
                    </a:cubicBezTo>
                    <a:cubicBezTo>
                      <a:pt x="41000" y="97372"/>
                      <a:pt x="41000" y="97372"/>
                      <a:pt x="41000" y="97372"/>
                    </a:cubicBezTo>
                    <a:cubicBezTo>
                      <a:pt x="6400" y="97372"/>
                      <a:pt x="6400" y="97372"/>
                      <a:pt x="6400" y="97372"/>
                    </a:cubicBezTo>
                    <a:cubicBezTo>
                      <a:pt x="2800" y="97372"/>
                      <a:pt x="0" y="92542"/>
                      <a:pt x="0" y="87457"/>
                    </a:cubicBezTo>
                    <a:cubicBezTo>
                      <a:pt x="0" y="8898"/>
                      <a:pt x="0" y="8898"/>
                      <a:pt x="0" y="8898"/>
                    </a:cubicBezTo>
                    <a:cubicBezTo>
                      <a:pt x="0" y="4067"/>
                      <a:pt x="2800" y="0"/>
                      <a:pt x="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78" name="Shape 1178"/>
              <p:cNvSpPr/>
              <p:nvPr/>
            </p:nvSpPr>
            <p:spPr>
              <a:xfrm>
                <a:off x="5918200" y="2868613"/>
                <a:ext cx="396873" cy="766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66832"/>
                    </a:lnTo>
                    <a:lnTo>
                      <a:pt x="72960" y="73291"/>
                    </a:lnTo>
                    <a:lnTo>
                      <a:pt x="106080" y="114037"/>
                    </a:lnTo>
                    <a:lnTo>
                      <a:pt x="77760" y="120000"/>
                    </a:lnTo>
                    <a:lnTo>
                      <a:pt x="44640" y="78509"/>
                    </a:lnTo>
                    <a:lnTo>
                      <a:pt x="0" y="926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3186" tIns="46576" rIns="93186" bIns="46576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179" name="Shape 1179"/>
          <p:cNvGrpSpPr/>
          <p:nvPr/>
        </p:nvGrpSpPr>
        <p:grpSpPr>
          <a:xfrm>
            <a:off x="4002488" y="3059605"/>
            <a:ext cx="2177633" cy="807153"/>
            <a:chOff x="5568375" y="-428668"/>
            <a:chExt cx="2178560" cy="792274"/>
          </a:xfrm>
        </p:grpSpPr>
        <p:sp>
          <p:nvSpPr>
            <p:cNvPr id="1180" name="Shape 1180"/>
            <p:cNvSpPr/>
            <p:nvPr/>
          </p:nvSpPr>
          <p:spPr>
            <a:xfrm>
              <a:off x="5568375" y="-428668"/>
              <a:ext cx="2178560" cy="792274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txBody>
            <a:bodyPr lIns="91384" tIns="149110" rIns="186405" bIns="14911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</a:pPr>
              <a:endParaRPr sz="163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181" name="Shape 1181"/>
            <p:cNvGrpSpPr/>
            <p:nvPr/>
          </p:nvGrpSpPr>
          <p:grpSpPr>
            <a:xfrm>
              <a:off x="5662845" y="-408002"/>
              <a:ext cx="605130" cy="732325"/>
              <a:chOff x="1156020" y="2248826"/>
              <a:chExt cx="704429" cy="852495"/>
            </a:xfrm>
          </p:grpSpPr>
          <p:sp>
            <p:nvSpPr>
              <p:cNvPr id="1182" name="Shape 1182"/>
              <p:cNvSpPr txBox="1"/>
              <p:nvPr/>
            </p:nvSpPr>
            <p:spPr>
              <a:xfrm>
                <a:off x="1156020" y="2248826"/>
                <a:ext cx="704429" cy="186603"/>
              </a:xfrm>
              <a:prstGeom prst="rect">
                <a:avLst/>
              </a:prstGeom>
              <a:solidFill>
                <a:srgbClr val="00BCF2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1156020" y="2435433"/>
                <a:ext cx="704429" cy="665889"/>
              </a:xfrm>
              <a:prstGeom prst="rect">
                <a:avLst/>
              </a:prstGeom>
              <a:solidFill>
                <a:schemeClr val="lt1"/>
              </a:solidFill>
              <a:ln w="107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184" name="Shape 1184"/>
              <p:cNvGrpSpPr/>
              <p:nvPr/>
            </p:nvGrpSpPr>
            <p:grpSpPr>
              <a:xfrm>
                <a:off x="1282952" y="2590866"/>
                <a:ext cx="471168" cy="380333"/>
                <a:chOff x="4406091" y="6049087"/>
                <a:chExt cx="3960811" cy="3197223"/>
              </a:xfrm>
            </p:grpSpPr>
            <p:sp>
              <p:nvSpPr>
                <p:cNvPr id="1185" name="Shape 1185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86" name="Shape 1186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87" name="Shape 1187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188" name="Shape 1188"/>
            <p:cNvGrpSpPr/>
            <p:nvPr/>
          </p:nvGrpSpPr>
          <p:grpSpPr>
            <a:xfrm>
              <a:off x="6364802" y="-408003"/>
              <a:ext cx="605130" cy="732326"/>
              <a:chOff x="1156020" y="2248826"/>
              <a:chExt cx="704429" cy="852497"/>
            </a:xfrm>
          </p:grpSpPr>
          <p:sp>
            <p:nvSpPr>
              <p:cNvPr id="1189" name="Shape 1189"/>
              <p:cNvSpPr txBox="1"/>
              <p:nvPr/>
            </p:nvSpPr>
            <p:spPr>
              <a:xfrm>
                <a:off x="1156020" y="2248826"/>
                <a:ext cx="704429" cy="186603"/>
              </a:xfrm>
              <a:prstGeom prst="rect">
                <a:avLst/>
              </a:prstGeom>
              <a:solidFill>
                <a:srgbClr val="00BCF2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1156020" y="2435433"/>
                <a:ext cx="704429" cy="665891"/>
              </a:xfrm>
              <a:prstGeom prst="rect">
                <a:avLst/>
              </a:prstGeom>
              <a:solidFill>
                <a:schemeClr val="lt1"/>
              </a:solidFill>
              <a:ln w="107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191" name="Shape 1191"/>
              <p:cNvGrpSpPr/>
              <p:nvPr/>
            </p:nvGrpSpPr>
            <p:grpSpPr>
              <a:xfrm>
                <a:off x="1282952" y="2590866"/>
                <a:ext cx="471168" cy="380333"/>
                <a:chOff x="4406091" y="6049087"/>
                <a:chExt cx="3960811" cy="3197223"/>
              </a:xfrm>
            </p:grpSpPr>
            <p:sp>
              <p:nvSpPr>
                <p:cNvPr id="1192" name="Shape 1192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93" name="Shape 1193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94" name="Shape 1194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195" name="Shape 1195"/>
            <p:cNvGrpSpPr/>
            <p:nvPr/>
          </p:nvGrpSpPr>
          <p:grpSpPr>
            <a:xfrm>
              <a:off x="7066761" y="-408002"/>
              <a:ext cx="605130" cy="732325"/>
              <a:chOff x="1156020" y="2248826"/>
              <a:chExt cx="704429" cy="852495"/>
            </a:xfrm>
          </p:grpSpPr>
          <p:sp>
            <p:nvSpPr>
              <p:cNvPr id="1196" name="Shape 1196"/>
              <p:cNvSpPr txBox="1"/>
              <p:nvPr/>
            </p:nvSpPr>
            <p:spPr>
              <a:xfrm>
                <a:off x="1156020" y="2248826"/>
                <a:ext cx="704429" cy="186603"/>
              </a:xfrm>
              <a:prstGeom prst="rect">
                <a:avLst/>
              </a:prstGeom>
              <a:solidFill>
                <a:srgbClr val="00BCF2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1156020" y="2435433"/>
                <a:ext cx="704429" cy="665889"/>
              </a:xfrm>
              <a:prstGeom prst="rect">
                <a:avLst/>
              </a:prstGeom>
              <a:solidFill>
                <a:schemeClr val="lt1"/>
              </a:solidFill>
              <a:ln w="107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198" name="Shape 1198"/>
              <p:cNvGrpSpPr/>
              <p:nvPr/>
            </p:nvGrpSpPr>
            <p:grpSpPr>
              <a:xfrm>
                <a:off x="1282952" y="2590866"/>
                <a:ext cx="471168" cy="380333"/>
                <a:chOff x="4406091" y="6049087"/>
                <a:chExt cx="3960811" cy="3197223"/>
              </a:xfrm>
            </p:grpSpPr>
            <p:sp>
              <p:nvSpPr>
                <p:cNvPr id="1199" name="Shape 1199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00" name="Shape 1200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01" name="Shape 1201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1202" name="Shape 1202"/>
          <p:cNvSpPr/>
          <p:nvPr/>
        </p:nvSpPr>
        <p:spPr>
          <a:xfrm>
            <a:off x="7126160" y="3554198"/>
            <a:ext cx="179648" cy="1417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82801" tIns="146221" rIns="182801" bIns="146221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</a:pPr>
            <a:endParaRPr sz="2448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3" name="Shape 1203"/>
          <p:cNvSpPr/>
          <p:nvPr/>
        </p:nvSpPr>
        <p:spPr>
          <a:xfrm>
            <a:off x="6180121" y="3360327"/>
            <a:ext cx="946066" cy="14172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182801" tIns="146221" rIns="182801" bIns="146221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</a:pPr>
            <a:endParaRPr sz="2448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204" name="Shape 1204"/>
          <p:cNvGrpSpPr/>
          <p:nvPr/>
        </p:nvGrpSpPr>
        <p:grpSpPr>
          <a:xfrm>
            <a:off x="7305814" y="1126836"/>
            <a:ext cx="4855242" cy="2578435"/>
            <a:chOff x="7306274" y="1398904"/>
            <a:chExt cx="4857308" cy="2579532"/>
          </a:xfrm>
        </p:grpSpPr>
        <p:sp>
          <p:nvSpPr>
            <p:cNvPr id="1205" name="Shape 1205"/>
            <p:cNvSpPr txBox="1"/>
            <p:nvPr/>
          </p:nvSpPr>
          <p:spPr>
            <a:xfrm>
              <a:off x="7306274" y="1398904"/>
              <a:ext cx="4857308" cy="2579532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lIns="149144" tIns="149144" rIns="149144" bIns="14911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78D7"/>
                </a:buClr>
                <a:buSzPct val="25000"/>
              </a:pPr>
              <a:r>
                <a:rPr lang="en" sz="2040" b="1" dirty="0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Windows Server Container</a:t>
              </a:r>
              <a:br>
                <a:rPr lang="en" sz="2040" b="1" dirty="0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2040" dirty="0">
                  <a:solidFill>
                    <a:srgbClr val="33333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Maximum speed and density</a:t>
              </a:r>
            </a:p>
          </p:txBody>
        </p:sp>
        <p:grpSp>
          <p:nvGrpSpPr>
            <p:cNvPr id="1206" name="Shape 1206"/>
            <p:cNvGrpSpPr/>
            <p:nvPr/>
          </p:nvGrpSpPr>
          <p:grpSpPr>
            <a:xfrm>
              <a:off x="8144966" y="2305100"/>
              <a:ext cx="914293" cy="886577"/>
              <a:chOff x="5273610" y="4636644"/>
              <a:chExt cx="862103" cy="835969"/>
            </a:xfrm>
          </p:grpSpPr>
          <p:sp>
            <p:nvSpPr>
              <p:cNvPr id="1207" name="Shape 1207"/>
              <p:cNvSpPr txBox="1"/>
              <p:nvPr/>
            </p:nvSpPr>
            <p:spPr>
              <a:xfrm>
                <a:off x="5273610" y="4636644"/>
                <a:ext cx="862103" cy="182987"/>
              </a:xfrm>
              <a:prstGeom prst="rect">
                <a:avLst/>
              </a:prstGeom>
              <a:solidFill>
                <a:srgbClr val="00BCF2"/>
              </a:solidFill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5273610" y="4819630"/>
                <a:ext cx="862103" cy="652984"/>
              </a:xfrm>
              <a:prstGeom prst="rect">
                <a:avLst/>
              </a:prstGeom>
              <a:noFill/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09" name="Shape 1209"/>
              <p:cNvGrpSpPr/>
              <p:nvPr/>
            </p:nvGrpSpPr>
            <p:grpSpPr>
              <a:xfrm>
                <a:off x="5478280" y="4972050"/>
                <a:ext cx="462037" cy="372962"/>
                <a:chOff x="4406091" y="6049087"/>
                <a:chExt cx="3960811" cy="3197223"/>
              </a:xfrm>
            </p:grpSpPr>
            <p:sp>
              <p:nvSpPr>
                <p:cNvPr id="1210" name="Shape 1210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11" name="Shape 1211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12" name="Shape 1212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213" name="Shape 1213"/>
            <p:cNvGrpSpPr/>
            <p:nvPr/>
          </p:nvGrpSpPr>
          <p:grpSpPr>
            <a:xfrm>
              <a:off x="9247679" y="2305100"/>
              <a:ext cx="914293" cy="886577"/>
              <a:chOff x="5273610" y="4636644"/>
              <a:chExt cx="862103" cy="835969"/>
            </a:xfrm>
          </p:grpSpPr>
          <p:sp>
            <p:nvSpPr>
              <p:cNvPr id="1214" name="Shape 1214"/>
              <p:cNvSpPr txBox="1"/>
              <p:nvPr/>
            </p:nvSpPr>
            <p:spPr>
              <a:xfrm>
                <a:off x="5273610" y="4636644"/>
                <a:ext cx="862103" cy="182987"/>
              </a:xfrm>
              <a:prstGeom prst="rect">
                <a:avLst/>
              </a:prstGeom>
              <a:solidFill>
                <a:srgbClr val="00BCF2"/>
              </a:solidFill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5273610" y="4819630"/>
                <a:ext cx="862103" cy="652984"/>
              </a:xfrm>
              <a:prstGeom prst="rect">
                <a:avLst/>
              </a:prstGeom>
              <a:noFill/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16" name="Shape 1216"/>
              <p:cNvGrpSpPr/>
              <p:nvPr/>
            </p:nvGrpSpPr>
            <p:grpSpPr>
              <a:xfrm>
                <a:off x="5478280" y="4972050"/>
                <a:ext cx="462037" cy="372962"/>
                <a:chOff x="4406091" y="6049087"/>
                <a:chExt cx="3960811" cy="3197223"/>
              </a:xfrm>
            </p:grpSpPr>
            <p:sp>
              <p:nvSpPr>
                <p:cNvPr id="1217" name="Shape 1217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18" name="Shape 1218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19" name="Shape 1219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220" name="Shape 1220"/>
            <p:cNvGrpSpPr/>
            <p:nvPr/>
          </p:nvGrpSpPr>
          <p:grpSpPr>
            <a:xfrm>
              <a:off x="10401368" y="2305100"/>
              <a:ext cx="914293" cy="886577"/>
              <a:chOff x="5273610" y="4636644"/>
              <a:chExt cx="862103" cy="835969"/>
            </a:xfrm>
          </p:grpSpPr>
          <p:sp>
            <p:nvSpPr>
              <p:cNvPr id="1221" name="Shape 1221"/>
              <p:cNvSpPr txBox="1"/>
              <p:nvPr/>
            </p:nvSpPr>
            <p:spPr>
              <a:xfrm>
                <a:off x="5273610" y="4636644"/>
                <a:ext cx="862103" cy="182987"/>
              </a:xfrm>
              <a:prstGeom prst="rect">
                <a:avLst/>
              </a:prstGeom>
              <a:solidFill>
                <a:srgbClr val="00BCF2"/>
              </a:solidFill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5273610" y="4819630"/>
                <a:ext cx="862103" cy="652984"/>
              </a:xfrm>
              <a:prstGeom prst="rect">
                <a:avLst/>
              </a:prstGeom>
              <a:noFill/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23" name="Shape 1223"/>
              <p:cNvGrpSpPr/>
              <p:nvPr/>
            </p:nvGrpSpPr>
            <p:grpSpPr>
              <a:xfrm>
                <a:off x="5478280" y="4972050"/>
                <a:ext cx="462037" cy="372962"/>
                <a:chOff x="4406091" y="6049087"/>
                <a:chExt cx="3960811" cy="3197223"/>
              </a:xfrm>
            </p:grpSpPr>
            <p:sp>
              <p:nvSpPr>
                <p:cNvPr id="1224" name="Shape 1224"/>
                <p:cNvSpPr/>
                <p:nvPr/>
              </p:nvSpPr>
              <p:spPr>
                <a:xfrm>
                  <a:off x="4406091" y="6049087"/>
                  <a:ext cx="2847975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25" name="Shape 1225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26" name="Shape 1226"/>
                <p:cNvSpPr/>
                <p:nvPr/>
              </p:nvSpPr>
              <p:spPr>
                <a:xfrm>
                  <a:off x="6907989" y="7722310"/>
                  <a:ext cx="1458913" cy="152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227" name="Shape 1227"/>
            <p:cNvGrpSpPr/>
            <p:nvPr/>
          </p:nvGrpSpPr>
          <p:grpSpPr>
            <a:xfrm>
              <a:off x="8133879" y="3290579"/>
              <a:ext cx="3202098" cy="517548"/>
              <a:chOff x="838857" y="5499257"/>
              <a:chExt cx="2117014" cy="488005"/>
            </a:xfrm>
          </p:grpSpPr>
          <p:sp>
            <p:nvSpPr>
              <p:cNvPr id="1228" name="Shape 1228"/>
              <p:cNvSpPr/>
              <p:nvPr/>
            </p:nvSpPr>
            <p:spPr>
              <a:xfrm>
                <a:off x="1182404" y="5499260"/>
                <a:ext cx="1773468" cy="488002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</p:spPr>
            <p:txBody>
              <a:bodyPr lIns="91384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FFFFFF"/>
                  </a:buClr>
                  <a:buSzPct val="25000"/>
                </a:pPr>
                <a:r>
                  <a:rPr lang="en" sz="1632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Kernel</a:t>
                </a:r>
              </a:p>
            </p:txBody>
          </p:sp>
          <p:sp>
            <p:nvSpPr>
              <p:cNvPr id="1229" name="Shape 1229"/>
              <p:cNvSpPr/>
              <p:nvPr/>
            </p:nvSpPr>
            <p:spPr>
              <a:xfrm>
                <a:off x="838857" y="5499257"/>
                <a:ext cx="345793" cy="48800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230" name="Shape 1230"/>
            <p:cNvSpPr/>
            <p:nvPr/>
          </p:nvSpPr>
          <p:spPr>
            <a:xfrm>
              <a:off x="8274731" y="3430028"/>
              <a:ext cx="236757" cy="238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63" y="55272"/>
                  </a:moveTo>
                  <a:cubicBezTo>
                    <a:pt x="109454" y="57454"/>
                    <a:pt x="111636" y="58545"/>
                    <a:pt x="113818" y="58545"/>
                  </a:cubicBezTo>
                  <a:cubicBezTo>
                    <a:pt x="117090" y="58545"/>
                    <a:pt x="120000" y="56000"/>
                    <a:pt x="120000" y="52363"/>
                  </a:cubicBezTo>
                  <a:cubicBezTo>
                    <a:pt x="120000" y="49090"/>
                    <a:pt x="117090" y="46545"/>
                    <a:pt x="113818" y="46545"/>
                  </a:cubicBezTo>
                  <a:cubicBezTo>
                    <a:pt x="111636" y="46545"/>
                    <a:pt x="109454" y="47636"/>
                    <a:pt x="108363" y="49818"/>
                  </a:cubicBezTo>
                  <a:cubicBezTo>
                    <a:pt x="103272" y="49818"/>
                    <a:pt x="103272" y="49818"/>
                    <a:pt x="103272" y="49818"/>
                  </a:cubicBezTo>
                  <a:cubicBezTo>
                    <a:pt x="103272" y="40363"/>
                    <a:pt x="103272" y="40363"/>
                    <a:pt x="103272" y="40363"/>
                  </a:cubicBezTo>
                  <a:cubicBezTo>
                    <a:pt x="108363" y="40363"/>
                    <a:pt x="108363" y="40363"/>
                    <a:pt x="108363" y="40363"/>
                  </a:cubicBezTo>
                  <a:cubicBezTo>
                    <a:pt x="109454" y="42181"/>
                    <a:pt x="111636" y="43636"/>
                    <a:pt x="113818" y="43636"/>
                  </a:cubicBezTo>
                  <a:cubicBezTo>
                    <a:pt x="117090" y="43636"/>
                    <a:pt x="120000" y="40727"/>
                    <a:pt x="120000" y="37454"/>
                  </a:cubicBezTo>
                  <a:cubicBezTo>
                    <a:pt x="120000" y="34181"/>
                    <a:pt x="117090" y="31272"/>
                    <a:pt x="113818" y="31272"/>
                  </a:cubicBezTo>
                  <a:cubicBezTo>
                    <a:pt x="111636" y="31272"/>
                    <a:pt x="109454" y="32727"/>
                    <a:pt x="108363" y="34545"/>
                  </a:cubicBezTo>
                  <a:cubicBezTo>
                    <a:pt x="103272" y="34545"/>
                    <a:pt x="103272" y="34545"/>
                    <a:pt x="103272" y="34545"/>
                  </a:cubicBezTo>
                  <a:cubicBezTo>
                    <a:pt x="103272" y="31636"/>
                    <a:pt x="103272" y="31636"/>
                    <a:pt x="103272" y="31636"/>
                  </a:cubicBezTo>
                  <a:cubicBezTo>
                    <a:pt x="103272" y="23636"/>
                    <a:pt x="96727" y="16727"/>
                    <a:pt x="88363" y="16727"/>
                  </a:cubicBezTo>
                  <a:cubicBezTo>
                    <a:pt x="85454" y="16727"/>
                    <a:pt x="85454" y="16727"/>
                    <a:pt x="85454" y="16727"/>
                  </a:cubicBezTo>
                  <a:cubicBezTo>
                    <a:pt x="85454" y="11636"/>
                    <a:pt x="85454" y="11636"/>
                    <a:pt x="85454" y="11636"/>
                  </a:cubicBezTo>
                  <a:cubicBezTo>
                    <a:pt x="87272" y="10545"/>
                    <a:pt x="88727" y="8363"/>
                    <a:pt x="88727" y="6181"/>
                  </a:cubicBezTo>
                  <a:cubicBezTo>
                    <a:pt x="88727" y="2909"/>
                    <a:pt x="86181" y="0"/>
                    <a:pt x="82545" y="0"/>
                  </a:cubicBezTo>
                  <a:cubicBezTo>
                    <a:pt x="79272" y="0"/>
                    <a:pt x="76727" y="2909"/>
                    <a:pt x="76727" y="6181"/>
                  </a:cubicBezTo>
                  <a:cubicBezTo>
                    <a:pt x="76727" y="8363"/>
                    <a:pt x="77818" y="10545"/>
                    <a:pt x="79636" y="11636"/>
                  </a:cubicBezTo>
                  <a:cubicBezTo>
                    <a:pt x="79636" y="16727"/>
                    <a:pt x="79636" y="16727"/>
                    <a:pt x="79636" y="16727"/>
                  </a:cubicBezTo>
                  <a:cubicBezTo>
                    <a:pt x="70545" y="16727"/>
                    <a:pt x="70545" y="16727"/>
                    <a:pt x="70545" y="16727"/>
                  </a:cubicBezTo>
                  <a:cubicBezTo>
                    <a:pt x="70545" y="11636"/>
                    <a:pt x="70545" y="11636"/>
                    <a:pt x="70545" y="11636"/>
                  </a:cubicBezTo>
                  <a:cubicBezTo>
                    <a:pt x="72363" y="10545"/>
                    <a:pt x="73818" y="8363"/>
                    <a:pt x="73818" y="6181"/>
                  </a:cubicBezTo>
                  <a:cubicBezTo>
                    <a:pt x="73818" y="2909"/>
                    <a:pt x="70909" y="0"/>
                    <a:pt x="67636" y="0"/>
                  </a:cubicBezTo>
                  <a:cubicBezTo>
                    <a:pt x="64363" y="0"/>
                    <a:pt x="61454" y="2909"/>
                    <a:pt x="61454" y="6181"/>
                  </a:cubicBezTo>
                  <a:cubicBezTo>
                    <a:pt x="61454" y="8363"/>
                    <a:pt x="62909" y="10545"/>
                    <a:pt x="64727" y="11636"/>
                  </a:cubicBezTo>
                  <a:cubicBezTo>
                    <a:pt x="64727" y="16727"/>
                    <a:pt x="64727" y="16727"/>
                    <a:pt x="64727" y="16727"/>
                  </a:cubicBezTo>
                  <a:cubicBezTo>
                    <a:pt x="55272" y="16727"/>
                    <a:pt x="55272" y="16727"/>
                    <a:pt x="55272" y="16727"/>
                  </a:cubicBezTo>
                  <a:cubicBezTo>
                    <a:pt x="55272" y="11636"/>
                    <a:pt x="55272" y="11636"/>
                    <a:pt x="55272" y="11636"/>
                  </a:cubicBezTo>
                  <a:cubicBezTo>
                    <a:pt x="57454" y="10545"/>
                    <a:pt x="58545" y="8363"/>
                    <a:pt x="58545" y="6181"/>
                  </a:cubicBezTo>
                  <a:cubicBezTo>
                    <a:pt x="58545" y="2909"/>
                    <a:pt x="56000" y="0"/>
                    <a:pt x="52363" y="0"/>
                  </a:cubicBezTo>
                  <a:cubicBezTo>
                    <a:pt x="49090" y="0"/>
                    <a:pt x="46545" y="2909"/>
                    <a:pt x="46545" y="6181"/>
                  </a:cubicBezTo>
                  <a:cubicBezTo>
                    <a:pt x="46545" y="8363"/>
                    <a:pt x="47636" y="10545"/>
                    <a:pt x="49818" y="11636"/>
                  </a:cubicBezTo>
                  <a:cubicBezTo>
                    <a:pt x="49818" y="16727"/>
                    <a:pt x="49818" y="16727"/>
                    <a:pt x="49818" y="16727"/>
                  </a:cubicBezTo>
                  <a:cubicBezTo>
                    <a:pt x="40363" y="16727"/>
                    <a:pt x="40363" y="16727"/>
                    <a:pt x="40363" y="16727"/>
                  </a:cubicBezTo>
                  <a:cubicBezTo>
                    <a:pt x="40363" y="11636"/>
                    <a:pt x="40363" y="11636"/>
                    <a:pt x="40363" y="11636"/>
                  </a:cubicBezTo>
                  <a:cubicBezTo>
                    <a:pt x="42181" y="10545"/>
                    <a:pt x="43636" y="8363"/>
                    <a:pt x="43636" y="6181"/>
                  </a:cubicBezTo>
                  <a:cubicBezTo>
                    <a:pt x="43636" y="2909"/>
                    <a:pt x="40727" y="0"/>
                    <a:pt x="37454" y="0"/>
                  </a:cubicBezTo>
                  <a:cubicBezTo>
                    <a:pt x="34181" y="0"/>
                    <a:pt x="31272" y="2909"/>
                    <a:pt x="31272" y="6181"/>
                  </a:cubicBezTo>
                  <a:cubicBezTo>
                    <a:pt x="31272" y="8363"/>
                    <a:pt x="32727" y="10545"/>
                    <a:pt x="34545" y="11636"/>
                  </a:cubicBezTo>
                  <a:cubicBezTo>
                    <a:pt x="34545" y="16727"/>
                    <a:pt x="34545" y="16727"/>
                    <a:pt x="34545" y="16727"/>
                  </a:cubicBezTo>
                  <a:cubicBezTo>
                    <a:pt x="31636" y="16727"/>
                    <a:pt x="31636" y="16727"/>
                    <a:pt x="31636" y="16727"/>
                  </a:cubicBezTo>
                  <a:cubicBezTo>
                    <a:pt x="23636" y="16727"/>
                    <a:pt x="16727" y="23636"/>
                    <a:pt x="16727" y="31636"/>
                  </a:cubicBezTo>
                  <a:cubicBezTo>
                    <a:pt x="16727" y="34545"/>
                    <a:pt x="16727" y="34545"/>
                    <a:pt x="16727" y="34545"/>
                  </a:cubicBezTo>
                  <a:cubicBezTo>
                    <a:pt x="11636" y="34545"/>
                    <a:pt x="11636" y="34545"/>
                    <a:pt x="11636" y="34545"/>
                  </a:cubicBezTo>
                  <a:cubicBezTo>
                    <a:pt x="10545" y="32727"/>
                    <a:pt x="8363" y="31272"/>
                    <a:pt x="6181" y="31272"/>
                  </a:cubicBezTo>
                  <a:cubicBezTo>
                    <a:pt x="2909" y="31272"/>
                    <a:pt x="0" y="34181"/>
                    <a:pt x="0" y="37454"/>
                  </a:cubicBezTo>
                  <a:cubicBezTo>
                    <a:pt x="0" y="40727"/>
                    <a:pt x="2909" y="43636"/>
                    <a:pt x="6181" y="43636"/>
                  </a:cubicBezTo>
                  <a:cubicBezTo>
                    <a:pt x="8363" y="43636"/>
                    <a:pt x="10545" y="42181"/>
                    <a:pt x="11636" y="40363"/>
                  </a:cubicBezTo>
                  <a:cubicBezTo>
                    <a:pt x="16727" y="40363"/>
                    <a:pt x="16727" y="40363"/>
                    <a:pt x="16727" y="40363"/>
                  </a:cubicBezTo>
                  <a:cubicBezTo>
                    <a:pt x="16727" y="49818"/>
                    <a:pt x="16727" y="49818"/>
                    <a:pt x="16727" y="49818"/>
                  </a:cubicBezTo>
                  <a:cubicBezTo>
                    <a:pt x="11636" y="49818"/>
                    <a:pt x="11636" y="49818"/>
                    <a:pt x="11636" y="49818"/>
                  </a:cubicBezTo>
                  <a:cubicBezTo>
                    <a:pt x="10545" y="47636"/>
                    <a:pt x="8363" y="46545"/>
                    <a:pt x="6181" y="46545"/>
                  </a:cubicBezTo>
                  <a:cubicBezTo>
                    <a:pt x="2909" y="46545"/>
                    <a:pt x="0" y="49090"/>
                    <a:pt x="0" y="52363"/>
                  </a:cubicBezTo>
                  <a:cubicBezTo>
                    <a:pt x="0" y="56000"/>
                    <a:pt x="2909" y="58545"/>
                    <a:pt x="6181" y="58545"/>
                  </a:cubicBezTo>
                  <a:cubicBezTo>
                    <a:pt x="8363" y="58545"/>
                    <a:pt x="10545" y="57454"/>
                    <a:pt x="11636" y="55272"/>
                  </a:cubicBezTo>
                  <a:cubicBezTo>
                    <a:pt x="16727" y="55272"/>
                    <a:pt x="16727" y="55272"/>
                    <a:pt x="16727" y="55272"/>
                  </a:cubicBezTo>
                  <a:cubicBezTo>
                    <a:pt x="16727" y="64727"/>
                    <a:pt x="16727" y="64727"/>
                    <a:pt x="16727" y="64727"/>
                  </a:cubicBezTo>
                  <a:cubicBezTo>
                    <a:pt x="11636" y="64727"/>
                    <a:pt x="11636" y="64727"/>
                    <a:pt x="11636" y="64727"/>
                  </a:cubicBezTo>
                  <a:cubicBezTo>
                    <a:pt x="10545" y="62909"/>
                    <a:pt x="8363" y="61454"/>
                    <a:pt x="6181" y="61454"/>
                  </a:cubicBezTo>
                  <a:cubicBezTo>
                    <a:pt x="2909" y="61454"/>
                    <a:pt x="0" y="64363"/>
                    <a:pt x="0" y="67636"/>
                  </a:cubicBezTo>
                  <a:cubicBezTo>
                    <a:pt x="0" y="70909"/>
                    <a:pt x="2909" y="73818"/>
                    <a:pt x="6181" y="73818"/>
                  </a:cubicBezTo>
                  <a:cubicBezTo>
                    <a:pt x="8363" y="73818"/>
                    <a:pt x="10545" y="72363"/>
                    <a:pt x="11636" y="70545"/>
                  </a:cubicBezTo>
                  <a:cubicBezTo>
                    <a:pt x="16727" y="70545"/>
                    <a:pt x="16727" y="70545"/>
                    <a:pt x="16727" y="70545"/>
                  </a:cubicBezTo>
                  <a:cubicBezTo>
                    <a:pt x="16727" y="79636"/>
                    <a:pt x="16727" y="79636"/>
                    <a:pt x="16727" y="79636"/>
                  </a:cubicBezTo>
                  <a:cubicBezTo>
                    <a:pt x="11636" y="79636"/>
                    <a:pt x="11636" y="79636"/>
                    <a:pt x="11636" y="79636"/>
                  </a:cubicBezTo>
                  <a:cubicBezTo>
                    <a:pt x="10545" y="77818"/>
                    <a:pt x="8363" y="76727"/>
                    <a:pt x="6181" y="76727"/>
                  </a:cubicBezTo>
                  <a:cubicBezTo>
                    <a:pt x="2909" y="76727"/>
                    <a:pt x="0" y="79272"/>
                    <a:pt x="0" y="82545"/>
                  </a:cubicBezTo>
                  <a:cubicBezTo>
                    <a:pt x="0" y="86181"/>
                    <a:pt x="2909" y="88727"/>
                    <a:pt x="6181" y="88727"/>
                  </a:cubicBezTo>
                  <a:cubicBezTo>
                    <a:pt x="8363" y="88727"/>
                    <a:pt x="10545" y="87272"/>
                    <a:pt x="11636" y="85454"/>
                  </a:cubicBezTo>
                  <a:cubicBezTo>
                    <a:pt x="16727" y="85454"/>
                    <a:pt x="16727" y="85454"/>
                    <a:pt x="16727" y="85454"/>
                  </a:cubicBezTo>
                  <a:cubicBezTo>
                    <a:pt x="16727" y="88363"/>
                    <a:pt x="16727" y="88363"/>
                    <a:pt x="16727" y="88363"/>
                  </a:cubicBezTo>
                  <a:cubicBezTo>
                    <a:pt x="16727" y="96727"/>
                    <a:pt x="23636" y="103272"/>
                    <a:pt x="31636" y="103272"/>
                  </a:cubicBezTo>
                  <a:cubicBezTo>
                    <a:pt x="34545" y="103272"/>
                    <a:pt x="34545" y="103272"/>
                    <a:pt x="34545" y="103272"/>
                  </a:cubicBezTo>
                  <a:cubicBezTo>
                    <a:pt x="34545" y="108363"/>
                    <a:pt x="34545" y="108363"/>
                    <a:pt x="34545" y="108363"/>
                  </a:cubicBezTo>
                  <a:cubicBezTo>
                    <a:pt x="32727" y="109454"/>
                    <a:pt x="31272" y="111636"/>
                    <a:pt x="31272" y="113818"/>
                  </a:cubicBezTo>
                  <a:cubicBezTo>
                    <a:pt x="31272" y="117090"/>
                    <a:pt x="34181" y="120000"/>
                    <a:pt x="37454" y="120000"/>
                  </a:cubicBezTo>
                  <a:cubicBezTo>
                    <a:pt x="40727" y="120000"/>
                    <a:pt x="43636" y="117090"/>
                    <a:pt x="43636" y="113818"/>
                  </a:cubicBezTo>
                  <a:cubicBezTo>
                    <a:pt x="43636" y="111636"/>
                    <a:pt x="42181" y="109454"/>
                    <a:pt x="40363" y="108363"/>
                  </a:cubicBezTo>
                  <a:cubicBezTo>
                    <a:pt x="40363" y="103272"/>
                    <a:pt x="40363" y="103272"/>
                    <a:pt x="40363" y="103272"/>
                  </a:cubicBezTo>
                  <a:cubicBezTo>
                    <a:pt x="49818" y="103272"/>
                    <a:pt x="49818" y="103272"/>
                    <a:pt x="49818" y="103272"/>
                  </a:cubicBezTo>
                  <a:cubicBezTo>
                    <a:pt x="49818" y="108363"/>
                    <a:pt x="49818" y="108363"/>
                    <a:pt x="49818" y="108363"/>
                  </a:cubicBezTo>
                  <a:cubicBezTo>
                    <a:pt x="47636" y="109454"/>
                    <a:pt x="46545" y="111636"/>
                    <a:pt x="46545" y="113818"/>
                  </a:cubicBezTo>
                  <a:cubicBezTo>
                    <a:pt x="46545" y="117090"/>
                    <a:pt x="49090" y="120000"/>
                    <a:pt x="52363" y="120000"/>
                  </a:cubicBezTo>
                  <a:cubicBezTo>
                    <a:pt x="56000" y="120000"/>
                    <a:pt x="58545" y="117090"/>
                    <a:pt x="58545" y="113818"/>
                  </a:cubicBezTo>
                  <a:cubicBezTo>
                    <a:pt x="58545" y="111636"/>
                    <a:pt x="57454" y="109454"/>
                    <a:pt x="55272" y="108363"/>
                  </a:cubicBezTo>
                  <a:cubicBezTo>
                    <a:pt x="55272" y="103272"/>
                    <a:pt x="55272" y="103272"/>
                    <a:pt x="55272" y="103272"/>
                  </a:cubicBezTo>
                  <a:cubicBezTo>
                    <a:pt x="64727" y="103272"/>
                    <a:pt x="64727" y="103272"/>
                    <a:pt x="64727" y="103272"/>
                  </a:cubicBezTo>
                  <a:cubicBezTo>
                    <a:pt x="64727" y="108363"/>
                    <a:pt x="64727" y="108363"/>
                    <a:pt x="64727" y="108363"/>
                  </a:cubicBezTo>
                  <a:cubicBezTo>
                    <a:pt x="62909" y="109454"/>
                    <a:pt x="61454" y="111636"/>
                    <a:pt x="61454" y="113818"/>
                  </a:cubicBezTo>
                  <a:cubicBezTo>
                    <a:pt x="61454" y="117090"/>
                    <a:pt x="64363" y="120000"/>
                    <a:pt x="67636" y="120000"/>
                  </a:cubicBezTo>
                  <a:cubicBezTo>
                    <a:pt x="70909" y="120000"/>
                    <a:pt x="73818" y="117090"/>
                    <a:pt x="73818" y="113818"/>
                  </a:cubicBezTo>
                  <a:cubicBezTo>
                    <a:pt x="73818" y="111636"/>
                    <a:pt x="72363" y="109454"/>
                    <a:pt x="70545" y="108363"/>
                  </a:cubicBezTo>
                  <a:cubicBezTo>
                    <a:pt x="70545" y="103272"/>
                    <a:pt x="70545" y="103272"/>
                    <a:pt x="70545" y="103272"/>
                  </a:cubicBezTo>
                  <a:cubicBezTo>
                    <a:pt x="79636" y="103272"/>
                    <a:pt x="79636" y="103272"/>
                    <a:pt x="79636" y="103272"/>
                  </a:cubicBezTo>
                  <a:cubicBezTo>
                    <a:pt x="79636" y="108363"/>
                    <a:pt x="79636" y="108363"/>
                    <a:pt x="79636" y="108363"/>
                  </a:cubicBezTo>
                  <a:cubicBezTo>
                    <a:pt x="77818" y="109454"/>
                    <a:pt x="76727" y="111636"/>
                    <a:pt x="76727" y="113818"/>
                  </a:cubicBezTo>
                  <a:cubicBezTo>
                    <a:pt x="76727" y="117090"/>
                    <a:pt x="79272" y="120000"/>
                    <a:pt x="82545" y="120000"/>
                  </a:cubicBezTo>
                  <a:cubicBezTo>
                    <a:pt x="86181" y="120000"/>
                    <a:pt x="88727" y="117090"/>
                    <a:pt x="88727" y="113818"/>
                  </a:cubicBezTo>
                  <a:cubicBezTo>
                    <a:pt x="88727" y="111636"/>
                    <a:pt x="87272" y="109454"/>
                    <a:pt x="85454" y="108363"/>
                  </a:cubicBezTo>
                  <a:cubicBezTo>
                    <a:pt x="85454" y="103272"/>
                    <a:pt x="85454" y="103272"/>
                    <a:pt x="85454" y="103272"/>
                  </a:cubicBezTo>
                  <a:cubicBezTo>
                    <a:pt x="88363" y="103272"/>
                    <a:pt x="88363" y="103272"/>
                    <a:pt x="88363" y="103272"/>
                  </a:cubicBezTo>
                  <a:cubicBezTo>
                    <a:pt x="96727" y="103272"/>
                    <a:pt x="103272" y="96727"/>
                    <a:pt x="103272" y="88363"/>
                  </a:cubicBezTo>
                  <a:cubicBezTo>
                    <a:pt x="103272" y="85454"/>
                    <a:pt x="103272" y="85454"/>
                    <a:pt x="103272" y="85454"/>
                  </a:cubicBezTo>
                  <a:cubicBezTo>
                    <a:pt x="108363" y="85454"/>
                    <a:pt x="108363" y="85454"/>
                    <a:pt x="108363" y="85454"/>
                  </a:cubicBezTo>
                  <a:cubicBezTo>
                    <a:pt x="109454" y="87272"/>
                    <a:pt x="111636" y="88727"/>
                    <a:pt x="113818" y="88727"/>
                  </a:cubicBezTo>
                  <a:cubicBezTo>
                    <a:pt x="117090" y="88727"/>
                    <a:pt x="120000" y="86181"/>
                    <a:pt x="120000" y="82545"/>
                  </a:cubicBezTo>
                  <a:cubicBezTo>
                    <a:pt x="120000" y="79272"/>
                    <a:pt x="117090" y="76727"/>
                    <a:pt x="113818" y="76727"/>
                  </a:cubicBezTo>
                  <a:cubicBezTo>
                    <a:pt x="111636" y="76727"/>
                    <a:pt x="109454" y="77818"/>
                    <a:pt x="108363" y="79636"/>
                  </a:cubicBezTo>
                  <a:cubicBezTo>
                    <a:pt x="103272" y="79636"/>
                    <a:pt x="103272" y="79636"/>
                    <a:pt x="103272" y="79636"/>
                  </a:cubicBezTo>
                  <a:cubicBezTo>
                    <a:pt x="103272" y="70545"/>
                    <a:pt x="103272" y="70545"/>
                    <a:pt x="103272" y="70545"/>
                  </a:cubicBezTo>
                  <a:cubicBezTo>
                    <a:pt x="108363" y="70545"/>
                    <a:pt x="108363" y="70545"/>
                    <a:pt x="108363" y="70545"/>
                  </a:cubicBezTo>
                  <a:cubicBezTo>
                    <a:pt x="109454" y="72363"/>
                    <a:pt x="111636" y="73818"/>
                    <a:pt x="113818" y="73818"/>
                  </a:cubicBezTo>
                  <a:cubicBezTo>
                    <a:pt x="117090" y="73818"/>
                    <a:pt x="120000" y="70909"/>
                    <a:pt x="120000" y="67636"/>
                  </a:cubicBezTo>
                  <a:cubicBezTo>
                    <a:pt x="120000" y="64363"/>
                    <a:pt x="117090" y="61454"/>
                    <a:pt x="113818" y="61454"/>
                  </a:cubicBezTo>
                  <a:cubicBezTo>
                    <a:pt x="111636" y="61454"/>
                    <a:pt x="109454" y="62909"/>
                    <a:pt x="108363" y="64727"/>
                  </a:cubicBezTo>
                  <a:cubicBezTo>
                    <a:pt x="103272" y="64727"/>
                    <a:pt x="103272" y="64727"/>
                    <a:pt x="103272" y="64727"/>
                  </a:cubicBezTo>
                  <a:cubicBezTo>
                    <a:pt x="103272" y="55272"/>
                    <a:pt x="103272" y="55272"/>
                    <a:pt x="103272" y="55272"/>
                  </a:cubicBezTo>
                  <a:lnTo>
                    <a:pt x="108363" y="55272"/>
                  </a:lnTo>
                  <a:close/>
                  <a:moveTo>
                    <a:pt x="60000" y="97090"/>
                  </a:moveTo>
                  <a:cubicBezTo>
                    <a:pt x="39636" y="97090"/>
                    <a:pt x="22909" y="80363"/>
                    <a:pt x="22909" y="60000"/>
                  </a:cubicBezTo>
                  <a:cubicBezTo>
                    <a:pt x="22909" y="39636"/>
                    <a:pt x="39636" y="22909"/>
                    <a:pt x="60000" y="22909"/>
                  </a:cubicBezTo>
                  <a:cubicBezTo>
                    <a:pt x="80363" y="22909"/>
                    <a:pt x="97090" y="39636"/>
                    <a:pt x="97090" y="60000"/>
                  </a:cubicBezTo>
                  <a:cubicBezTo>
                    <a:pt x="97090" y="80363"/>
                    <a:pt x="80363" y="97090"/>
                    <a:pt x="60000" y="970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82767" tIns="146221" rIns="182767" bIns="146221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44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31" name="Shape 1231"/>
          <p:cNvGrpSpPr/>
          <p:nvPr/>
        </p:nvGrpSpPr>
        <p:grpSpPr>
          <a:xfrm>
            <a:off x="7305810" y="3828499"/>
            <a:ext cx="4855241" cy="2578433"/>
            <a:chOff x="7162346" y="4021403"/>
            <a:chExt cx="4760472" cy="2528105"/>
          </a:xfrm>
        </p:grpSpPr>
        <p:sp>
          <p:nvSpPr>
            <p:cNvPr id="1232" name="Shape 1232"/>
            <p:cNvSpPr txBox="1"/>
            <p:nvPr/>
          </p:nvSpPr>
          <p:spPr>
            <a:xfrm>
              <a:off x="7162346" y="4021403"/>
              <a:ext cx="4760472" cy="2528105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lIns="149144" tIns="149144" rIns="149144" bIns="14911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78D7"/>
                </a:buClr>
                <a:buSzPct val="25000"/>
              </a:pPr>
              <a:r>
                <a:rPr lang="en" sz="2040" b="1" dirty="0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Hyper-V Isolation</a:t>
              </a:r>
              <a:br>
                <a:rPr lang="en" sz="2040" b="1" dirty="0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2040" dirty="0">
                  <a:solidFill>
                    <a:srgbClr val="33333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Isolation plus performance</a:t>
              </a:r>
            </a:p>
          </p:txBody>
        </p:sp>
        <p:sp>
          <p:nvSpPr>
            <p:cNvPr id="1233" name="Shape 1233"/>
            <p:cNvSpPr/>
            <p:nvPr/>
          </p:nvSpPr>
          <p:spPr>
            <a:xfrm>
              <a:off x="7973453" y="6140028"/>
              <a:ext cx="3138262" cy="307364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txBody>
            <a:bodyPr lIns="186405" tIns="149110" rIns="186405" bIns="14911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ct val="25000"/>
              </a:pPr>
              <a:r>
                <a:rPr lang="en" sz="1496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Hyper-V</a:t>
              </a:r>
            </a:p>
          </p:txBody>
        </p:sp>
        <p:grpSp>
          <p:nvGrpSpPr>
            <p:cNvPr id="1234" name="Shape 1234"/>
            <p:cNvGrpSpPr/>
            <p:nvPr/>
          </p:nvGrpSpPr>
          <p:grpSpPr>
            <a:xfrm>
              <a:off x="8039307" y="4862296"/>
              <a:ext cx="861494" cy="835379"/>
              <a:chOff x="5273607" y="4636642"/>
              <a:chExt cx="862106" cy="835971"/>
            </a:xfrm>
          </p:grpSpPr>
          <p:sp>
            <p:nvSpPr>
              <p:cNvPr id="1235" name="Shape 1235"/>
              <p:cNvSpPr txBox="1"/>
              <p:nvPr/>
            </p:nvSpPr>
            <p:spPr>
              <a:xfrm>
                <a:off x="5273607" y="4636642"/>
                <a:ext cx="862103" cy="182987"/>
              </a:xfrm>
              <a:prstGeom prst="rect">
                <a:avLst/>
              </a:prstGeom>
              <a:solidFill>
                <a:srgbClr val="00BCF2"/>
              </a:solidFill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236" name="Shape 1236"/>
              <p:cNvSpPr/>
              <p:nvPr/>
            </p:nvSpPr>
            <p:spPr>
              <a:xfrm>
                <a:off x="5273610" y="4819630"/>
                <a:ext cx="862103" cy="652984"/>
              </a:xfrm>
              <a:prstGeom prst="rect">
                <a:avLst/>
              </a:prstGeom>
              <a:noFill/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37" name="Shape 1237"/>
              <p:cNvGrpSpPr/>
              <p:nvPr/>
            </p:nvGrpSpPr>
            <p:grpSpPr>
              <a:xfrm>
                <a:off x="5478281" y="4972050"/>
                <a:ext cx="462038" cy="372961"/>
                <a:chOff x="4406091" y="6049096"/>
                <a:chExt cx="3960811" cy="3197216"/>
              </a:xfrm>
            </p:grpSpPr>
            <p:sp>
              <p:nvSpPr>
                <p:cNvPr id="1238" name="Shape 1238"/>
                <p:cNvSpPr/>
                <p:nvPr/>
              </p:nvSpPr>
              <p:spPr>
                <a:xfrm>
                  <a:off x="4406091" y="6049096"/>
                  <a:ext cx="2847974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39" name="Shape 1239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40" name="Shape 1240"/>
                <p:cNvSpPr/>
                <p:nvPr/>
              </p:nvSpPr>
              <p:spPr>
                <a:xfrm>
                  <a:off x="6907992" y="7722310"/>
                  <a:ext cx="1458909" cy="1524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241" name="Shape 1241"/>
            <p:cNvGrpSpPr/>
            <p:nvPr/>
          </p:nvGrpSpPr>
          <p:grpSpPr>
            <a:xfrm>
              <a:off x="8028463" y="5795401"/>
              <a:ext cx="883178" cy="245136"/>
              <a:chOff x="838857" y="5499255"/>
              <a:chExt cx="2196441" cy="245310"/>
            </a:xfrm>
          </p:grpSpPr>
          <p:sp>
            <p:nvSpPr>
              <p:cNvPr id="1242" name="Shape 1242"/>
              <p:cNvSpPr/>
              <p:nvPr/>
            </p:nvSpPr>
            <p:spPr>
              <a:xfrm>
                <a:off x="1487875" y="5499255"/>
                <a:ext cx="1547423" cy="245310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</p:spPr>
            <p:txBody>
              <a:bodyPr lIns="91384" tIns="149110" rIns="91384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FFFFFF"/>
                  </a:buClr>
                  <a:buSzPct val="25000"/>
                </a:pPr>
                <a:r>
                  <a:rPr lang="en" sz="122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Kernel</a:t>
                </a:r>
              </a:p>
            </p:txBody>
          </p:sp>
          <p:sp>
            <p:nvSpPr>
              <p:cNvPr id="1243" name="Shape 1243"/>
              <p:cNvSpPr/>
              <p:nvPr/>
            </p:nvSpPr>
            <p:spPr>
              <a:xfrm>
                <a:off x="838857" y="5499255"/>
                <a:ext cx="649020" cy="2453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244" name="Shape 1244"/>
            <p:cNvSpPr/>
            <p:nvPr/>
          </p:nvSpPr>
          <p:spPr>
            <a:xfrm>
              <a:off x="7978532" y="4800019"/>
              <a:ext cx="983049" cy="1294849"/>
            </a:xfrm>
            <a:prstGeom prst="rect">
              <a:avLst/>
            </a:prstGeom>
            <a:noFill/>
            <a:ln w="19050" cap="flat" cmpd="sng">
              <a:solidFill>
                <a:srgbClr val="00BCF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3254" tIns="46610" rIns="93254" bIns="4661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9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245" name="Shape 1245"/>
            <p:cNvGrpSpPr/>
            <p:nvPr/>
          </p:nvGrpSpPr>
          <p:grpSpPr>
            <a:xfrm>
              <a:off x="9114375" y="4862296"/>
              <a:ext cx="861494" cy="835379"/>
              <a:chOff x="5273607" y="4636642"/>
              <a:chExt cx="862106" cy="835971"/>
            </a:xfrm>
          </p:grpSpPr>
          <p:sp>
            <p:nvSpPr>
              <p:cNvPr id="1246" name="Shape 1246"/>
              <p:cNvSpPr txBox="1"/>
              <p:nvPr/>
            </p:nvSpPr>
            <p:spPr>
              <a:xfrm>
                <a:off x="5273607" y="4636642"/>
                <a:ext cx="862103" cy="182987"/>
              </a:xfrm>
              <a:prstGeom prst="rect">
                <a:avLst/>
              </a:prstGeom>
              <a:solidFill>
                <a:srgbClr val="00BCF2"/>
              </a:solidFill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247" name="Shape 1247"/>
              <p:cNvSpPr/>
              <p:nvPr/>
            </p:nvSpPr>
            <p:spPr>
              <a:xfrm>
                <a:off x="5273610" y="4819630"/>
                <a:ext cx="862103" cy="652984"/>
              </a:xfrm>
              <a:prstGeom prst="rect">
                <a:avLst/>
              </a:prstGeom>
              <a:noFill/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48" name="Shape 1248"/>
              <p:cNvGrpSpPr/>
              <p:nvPr/>
            </p:nvGrpSpPr>
            <p:grpSpPr>
              <a:xfrm>
                <a:off x="5478281" y="4972050"/>
                <a:ext cx="462038" cy="372961"/>
                <a:chOff x="4406091" y="6049096"/>
                <a:chExt cx="3960811" cy="3197216"/>
              </a:xfrm>
            </p:grpSpPr>
            <p:sp>
              <p:nvSpPr>
                <p:cNvPr id="1249" name="Shape 1249"/>
                <p:cNvSpPr/>
                <p:nvPr/>
              </p:nvSpPr>
              <p:spPr>
                <a:xfrm>
                  <a:off x="4406091" y="6049096"/>
                  <a:ext cx="2847974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50" name="Shape 1250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51" name="Shape 1251"/>
                <p:cNvSpPr/>
                <p:nvPr/>
              </p:nvSpPr>
              <p:spPr>
                <a:xfrm>
                  <a:off x="6907992" y="7722310"/>
                  <a:ext cx="1458909" cy="1524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252" name="Shape 1252"/>
            <p:cNvGrpSpPr/>
            <p:nvPr/>
          </p:nvGrpSpPr>
          <p:grpSpPr>
            <a:xfrm>
              <a:off x="9103531" y="5795401"/>
              <a:ext cx="883178" cy="245136"/>
              <a:chOff x="838857" y="5499255"/>
              <a:chExt cx="2196441" cy="245310"/>
            </a:xfrm>
          </p:grpSpPr>
          <p:sp>
            <p:nvSpPr>
              <p:cNvPr id="1253" name="Shape 1253"/>
              <p:cNvSpPr/>
              <p:nvPr/>
            </p:nvSpPr>
            <p:spPr>
              <a:xfrm>
                <a:off x="1487875" y="5499255"/>
                <a:ext cx="1547423" cy="245310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</p:spPr>
            <p:txBody>
              <a:bodyPr lIns="91384" tIns="149110" rIns="91384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FFFFFF"/>
                  </a:buClr>
                  <a:buSzPct val="25000"/>
                </a:pPr>
                <a:r>
                  <a:rPr lang="en" sz="122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Kernel</a:t>
                </a:r>
              </a:p>
            </p:txBody>
          </p:sp>
          <p:sp>
            <p:nvSpPr>
              <p:cNvPr id="1254" name="Shape 1254"/>
              <p:cNvSpPr/>
              <p:nvPr/>
            </p:nvSpPr>
            <p:spPr>
              <a:xfrm>
                <a:off x="838857" y="5499255"/>
                <a:ext cx="649020" cy="2453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255" name="Shape 1255"/>
            <p:cNvSpPr/>
            <p:nvPr/>
          </p:nvSpPr>
          <p:spPr>
            <a:xfrm>
              <a:off x="9053600" y="4800019"/>
              <a:ext cx="983049" cy="1294849"/>
            </a:xfrm>
            <a:prstGeom prst="rect">
              <a:avLst/>
            </a:prstGeom>
            <a:noFill/>
            <a:ln w="19050" cap="flat" cmpd="sng">
              <a:solidFill>
                <a:srgbClr val="00BCF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3254" tIns="46610" rIns="93254" bIns="4661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9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256" name="Shape 1256"/>
            <p:cNvGrpSpPr/>
            <p:nvPr/>
          </p:nvGrpSpPr>
          <p:grpSpPr>
            <a:xfrm>
              <a:off x="10189443" y="4862296"/>
              <a:ext cx="861494" cy="835379"/>
              <a:chOff x="5273607" y="4636642"/>
              <a:chExt cx="862106" cy="835971"/>
            </a:xfrm>
          </p:grpSpPr>
          <p:sp>
            <p:nvSpPr>
              <p:cNvPr id="1257" name="Shape 1257"/>
              <p:cNvSpPr txBox="1"/>
              <p:nvPr/>
            </p:nvSpPr>
            <p:spPr>
              <a:xfrm>
                <a:off x="5273607" y="4636642"/>
                <a:ext cx="862103" cy="182987"/>
              </a:xfrm>
              <a:prstGeom prst="rect">
                <a:avLst/>
              </a:prstGeom>
              <a:solidFill>
                <a:srgbClr val="00BCF2"/>
              </a:solidFill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6576" tIns="46576" rIns="46576" bIns="4657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ct val="25000"/>
                </a:pPr>
                <a:r>
                  <a:rPr lang="en" sz="816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Container</a:t>
                </a:r>
              </a:p>
            </p:txBody>
          </p:sp>
          <p:sp>
            <p:nvSpPr>
              <p:cNvPr id="1258" name="Shape 1258"/>
              <p:cNvSpPr/>
              <p:nvPr/>
            </p:nvSpPr>
            <p:spPr>
              <a:xfrm>
                <a:off x="5273610" y="4819630"/>
                <a:ext cx="862103" cy="652984"/>
              </a:xfrm>
              <a:prstGeom prst="rect">
                <a:avLst/>
              </a:prstGeom>
              <a:noFill/>
              <a:ln w="19050" cap="flat" cmpd="sng">
                <a:solidFill>
                  <a:srgbClr val="3333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59" name="Shape 1259"/>
              <p:cNvGrpSpPr/>
              <p:nvPr/>
            </p:nvGrpSpPr>
            <p:grpSpPr>
              <a:xfrm>
                <a:off x="5478281" y="4972050"/>
                <a:ext cx="462038" cy="372961"/>
                <a:chOff x="4406091" y="6049096"/>
                <a:chExt cx="3960811" cy="3197216"/>
              </a:xfrm>
            </p:grpSpPr>
            <p:sp>
              <p:nvSpPr>
                <p:cNvPr id="1260" name="Shape 1260"/>
                <p:cNvSpPr/>
                <p:nvPr/>
              </p:nvSpPr>
              <p:spPr>
                <a:xfrm>
                  <a:off x="4406091" y="6049096"/>
                  <a:ext cx="2847974" cy="2813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39" y="74759"/>
                      </a:moveTo>
                      <a:cubicBezTo>
                        <a:pt x="119682" y="64010"/>
                        <a:pt x="119682" y="64010"/>
                        <a:pt x="119682" y="64010"/>
                      </a:cubicBezTo>
                      <a:cubicBezTo>
                        <a:pt x="120000" y="62245"/>
                        <a:pt x="118890" y="60481"/>
                        <a:pt x="117146" y="59839"/>
                      </a:cubicBezTo>
                      <a:cubicBezTo>
                        <a:pt x="102087" y="54705"/>
                        <a:pt x="102087" y="54705"/>
                        <a:pt x="102087" y="54705"/>
                      </a:cubicBezTo>
                      <a:cubicBezTo>
                        <a:pt x="101928" y="52941"/>
                        <a:pt x="101611" y="51176"/>
                        <a:pt x="101136" y="49572"/>
                      </a:cubicBezTo>
                      <a:cubicBezTo>
                        <a:pt x="113500" y="39304"/>
                        <a:pt x="113500" y="39304"/>
                        <a:pt x="113500" y="39304"/>
                      </a:cubicBezTo>
                      <a:cubicBezTo>
                        <a:pt x="114927" y="38181"/>
                        <a:pt x="115244" y="36096"/>
                        <a:pt x="114293" y="34491"/>
                      </a:cubicBezTo>
                      <a:cubicBezTo>
                        <a:pt x="108903" y="25187"/>
                        <a:pt x="108903" y="25187"/>
                        <a:pt x="108903" y="25187"/>
                      </a:cubicBezTo>
                      <a:cubicBezTo>
                        <a:pt x="107952" y="23582"/>
                        <a:pt x="106050" y="22780"/>
                        <a:pt x="104306" y="23422"/>
                      </a:cubicBezTo>
                      <a:cubicBezTo>
                        <a:pt x="89564" y="29037"/>
                        <a:pt x="89564" y="29037"/>
                        <a:pt x="89564" y="29037"/>
                      </a:cubicBezTo>
                      <a:cubicBezTo>
                        <a:pt x="88137" y="27593"/>
                        <a:pt x="86710" y="26310"/>
                        <a:pt x="84966" y="25187"/>
                      </a:cubicBezTo>
                      <a:cubicBezTo>
                        <a:pt x="88137" y="8823"/>
                        <a:pt x="88137" y="8823"/>
                        <a:pt x="88137" y="8823"/>
                      </a:cubicBezTo>
                      <a:cubicBezTo>
                        <a:pt x="88454" y="6898"/>
                        <a:pt x="87503" y="5133"/>
                        <a:pt x="85759" y="4491"/>
                      </a:cubicBezTo>
                      <a:cubicBezTo>
                        <a:pt x="75614" y="802"/>
                        <a:pt x="75614" y="802"/>
                        <a:pt x="75614" y="802"/>
                      </a:cubicBezTo>
                      <a:cubicBezTo>
                        <a:pt x="74029" y="160"/>
                        <a:pt x="72126" y="802"/>
                        <a:pt x="71175" y="2406"/>
                      </a:cubicBezTo>
                      <a:cubicBezTo>
                        <a:pt x="62932" y="17005"/>
                        <a:pt x="62932" y="17005"/>
                        <a:pt x="62932" y="17005"/>
                      </a:cubicBezTo>
                      <a:cubicBezTo>
                        <a:pt x="61981" y="16844"/>
                        <a:pt x="61030" y="16844"/>
                        <a:pt x="59920" y="16844"/>
                      </a:cubicBezTo>
                      <a:cubicBezTo>
                        <a:pt x="59128" y="16844"/>
                        <a:pt x="58177" y="16844"/>
                        <a:pt x="57384" y="17005"/>
                      </a:cubicBezTo>
                      <a:cubicBezTo>
                        <a:pt x="49299" y="2406"/>
                        <a:pt x="49299" y="2406"/>
                        <a:pt x="49299" y="2406"/>
                      </a:cubicBezTo>
                      <a:cubicBezTo>
                        <a:pt x="48348" y="641"/>
                        <a:pt x="46446" y="0"/>
                        <a:pt x="44702" y="641"/>
                      </a:cubicBezTo>
                      <a:cubicBezTo>
                        <a:pt x="34557" y="4331"/>
                        <a:pt x="34557" y="4331"/>
                        <a:pt x="34557" y="4331"/>
                      </a:cubicBezTo>
                      <a:cubicBezTo>
                        <a:pt x="32972" y="4973"/>
                        <a:pt x="31862" y="6737"/>
                        <a:pt x="32179" y="8663"/>
                      </a:cubicBezTo>
                      <a:cubicBezTo>
                        <a:pt x="35191" y="25026"/>
                        <a:pt x="35191" y="25026"/>
                        <a:pt x="35191" y="25026"/>
                      </a:cubicBezTo>
                      <a:cubicBezTo>
                        <a:pt x="33447" y="26149"/>
                        <a:pt x="31862" y="27593"/>
                        <a:pt x="30435" y="29037"/>
                      </a:cubicBezTo>
                      <a:cubicBezTo>
                        <a:pt x="16327" y="23262"/>
                        <a:pt x="16327" y="23262"/>
                        <a:pt x="16327" y="23262"/>
                      </a:cubicBezTo>
                      <a:cubicBezTo>
                        <a:pt x="14583" y="22620"/>
                        <a:pt x="12681" y="23262"/>
                        <a:pt x="11730" y="24866"/>
                      </a:cubicBezTo>
                      <a:cubicBezTo>
                        <a:pt x="6182" y="34171"/>
                        <a:pt x="6182" y="34171"/>
                        <a:pt x="6182" y="34171"/>
                      </a:cubicBezTo>
                      <a:cubicBezTo>
                        <a:pt x="5231" y="35775"/>
                        <a:pt x="5548" y="37700"/>
                        <a:pt x="6974" y="38983"/>
                      </a:cubicBezTo>
                      <a:cubicBezTo>
                        <a:pt x="18863" y="49251"/>
                        <a:pt x="18863" y="49251"/>
                        <a:pt x="18863" y="49251"/>
                      </a:cubicBezTo>
                      <a:cubicBezTo>
                        <a:pt x="18388" y="51016"/>
                        <a:pt x="18071" y="52780"/>
                        <a:pt x="17912" y="54705"/>
                      </a:cubicBezTo>
                      <a:cubicBezTo>
                        <a:pt x="2694" y="59839"/>
                        <a:pt x="2694" y="59839"/>
                        <a:pt x="2694" y="59839"/>
                      </a:cubicBezTo>
                      <a:cubicBezTo>
                        <a:pt x="951" y="60481"/>
                        <a:pt x="0" y="62245"/>
                        <a:pt x="317" y="64171"/>
                      </a:cubicBezTo>
                      <a:cubicBezTo>
                        <a:pt x="2060" y="74759"/>
                        <a:pt x="2060" y="74759"/>
                        <a:pt x="2060" y="74759"/>
                      </a:cubicBezTo>
                      <a:cubicBezTo>
                        <a:pt x="2377" y="76684"/>
                        <a:pt x="3963" y="77967"/>
                        <a:pt x="5865" y="77967"/>
                      </a:cubicBezTo>
                      <a:cubicBezTo>
                        <a:pt x="21558" y="77967"/>
                        <a:pt x="21558" y="77967"/>
                        <a:pt x="21558" y="77967"/>
                      </a:cubicBezTo>
                      <a:cubicBezTo>
                        <a:pt x="22351" y="79893"/>
                        <a:pt x="23302" y="81657"/>
                        <a:pt x="24412" y="83262"/>
                      </a:cubicBezTo>
                      <a:cubicBezTo>
                        <a:pt x="16169" y="96898"/>
                        <a:pt x="16169" y="96898"/>
                        <a:pt x="16169" y="96898"/>
                      </a:cubicBezTo>
                      <a:cubicBezTo>
                        <a:pt x="15217" y="98502"/>
                        <a:pt x="15535" y="100588"/>
                        <a:pt x="16961" y="101711"/>
                      </a:cubicBezTo>
                      <a:cubicBezTo>
                        <a:pt x="25046" y="108770"/>
                        <a:pt x="25046" y="108770"/>
                        <a:pt x="25046" y="108770"/>
                      </a:cubicBezTo>
                      <a:cubicBezTo>
                        <a:pt x="26472" y="110053"/>
                        <a:pt x="28533" y="110053"/>
                        <a:pt x="29960" y="108930"/>
                      </a:cubicBezTo>
                      <a:cubicBezTo>
                        <a:pt x="42007" y="98663"/>
                        <a:pt x="42007" y="98663"/>
                        <a:pt x="42007" y="98663"/>
                      </a:cubicBezTo>
                      <a:cubicBezTo>
                        <a:pt x="43910" y="99625"/>
                        <a:pt x="45970" y="100427"/>
                        <a:pt x="48031" y="100909"/>
                      </a:cubicBezTo>
                      <a:cubicBezTo>
                        <a:pt x="50409" y="116951"/>
                        <a:pt x="50409" y="116951"/>
                        <a:pt x="50409" y="116951"/>
                      </a:cubicBezTo>
                      <a:cubicBezTo>
                        <a:pt x="50726" y="118716"/>
                        <a:pt x="52311" y="120000"/>
                        <a:pt x="54214" y="120000"/>
                      </a:cubicBezTo>
                      <a:cubicBezTo>
                        <a:pt x="64834" y="120000"/>
                        <a:pt x="64834" y="120000"/>
                        <a:pt x="64834" y="120000"/>
                      </a:cubicBezTo>
                      <a:cubicBezTo>
                        <a:pt x="66737" y="120000"/>
                        <a:pt x="68322" y="118716"/>
                        <a:pt x="68639" y="116951"/>
                      </a:cubicBezTo>
                      <a:cubicBezTo>
                        <a:pt x="71334" y="101229"/>
                        <a:pt x="71334" y="101229"/>
                        <a:pt x="71334" y="101229"/>
                      </a:cubicBezTo>
                      <a:cubicBezTo>
                        <a:pt x="73394" y="100588"/>
                        <a:pt x="75455" y="99786"/>
                        <a:pt x="77516" y="98983"/>
                      </a:cubicBezTo>
                      <a:cubicBezTo>
                        <a:pt x="89088" y="109090"/>
                        <a:pt x="89088" y="109090"/>
                        <a:pt x="89088" y="109090"/>
                      </a:cubicBezTo>
                      <a:cubicBezTo>
                        <a:pt x="90356" y="110213"/>
                        <a:pt x="92417" y="110213"/>
                        <a:pt x="93844" y="109090"/>
                      </a:cubicBezTo>
                      <a:cubicBezTo>
                        <a:pt x="102087" y="102032"/>
                        <a:pt x="102087" y="102032"/>
                        <a:pt x="102087" y="102032"/>
                      </a:cubicBezTo>
                      <a:cubicBezTo>
                        <a:pt x="103513" y="100909"/>
                        <a:pt x="103830" y="98823"/>
                        <a:pt x="102879" y="97219"/>
                      </a:cubicBezTo>
                      <a:cubicBezTo>
                        <a:pt x="95112" y="83743"/>
                        <a:pt x="95112" y="83743"/>
                        <a:pt x="95112" y="83743"/>
                      </a:cubicBezTo>
                      <a:cubicBezTo>
                        <a:pt x="96380" y="81978"/>
                        <a:pt x="97490" y="80053"/>
                        <a:pt x="98441" y="77967"/>
                      </a:cubicBezTo>
                      <a:cubicBezTo>
                        <a:pt x="114293" y="77967"/>
                        <a:pt x="114293" y="77967"/>
                        <a:pt x="114293" y="77967"/>
                      </a:cubicBezTo>
                      <a:cubicBezTo>
                        <a:pt x="116036" y="77967"/>
                        <a:pt x="117622" y="76684"/>
                        <a:pt x="117939" y="74759"/>
                      </a:cubicBezTo>
                      <a:close/>
                      <a:moveTo>
                        <a:pt x="83698" y="59839"/>
                      </a:moveTo>
                      <a:cubicBezTo>
                        <a:pt x="83698" y="72994"/>
                        <a:pt x="73077" y="83743"/>
                        <a:pt x="59920" y="83743"/>
                      </a:cubicBezTo>
                      <a:cubicBezTo>
                        <a:pt x="46922" y="83743"/>
                        <a:pt x="36301" y="72994"/>
                        <a:pt x="36301" y="59839"/>
                      </a:cubicBezTo>
                      <a:cubicBezTo>
                        <a:pt x="36301" y="46524"/>
                        <a:pt x="46922" y="35775"/>
                        <a:pt x="59920" y="35775"/>
                      </a:cubicBezTo>
                      <a:cubicBezTo>
                        <a:pt x="73077" y="35775"/>
                        <a:pt x="83698" y="46524"/>
                        <a:pt x="83698" y="5983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61" name="Shape 1261"/>
                <p:cNvSpPr/>
                <p:nvPr/>
              </p:nvSpPr>
              <p:spPr>
                <a:xfrm>
                  <a:off x="5557028" y="7180975"/>
                  <a:ext cx="542925" cy="5413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62" name="Shape 1262"/>
                <p:cNvSpPr/>
                <p:nvPr/>
              </p:nvSpPr>
              <p:spPr>
                <a:xfrm>
                  <a:off x="6907992" y="7722310"/>
                  <a:ext cx="1458909" cy="1524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216" y="40592"/>
                      </a:moveTo>
                      <a:cubicBezTo>
                        <a:pt x="119072" y="39407"/>
                        <a:pt x="119381" y="36740"/>
                        <a:pt x="118453" y="34962"/>
                      </a:cubicBezTo>
                      <a:cubicBezTo>
                        <a:pt x="111649" y="24000"/>
                        <a:pt x="111649" y="24000"/>
                        <a:pt x="111649" y="24000"/>
                      </a:cubicBezTo>
                      <a:cubicBezTo>
                        <a:pt x="110412" y="21925"/>
                        <a:pt x="108247" y="21333"/>
                        <a:pt x="106082" y="21925"/>
                      </a:cubicBezTo>
                      <a:cubicBezTo>
                        <a:pt x="88762" y="27851"/>
                        <a:pt x="88762" y="27851"/>
                        <a:pt x="88762" y="27851"/>
                      </a:cubicBezTo>
                      <a:cubicBezTo>
                        <a:pt x="84742" y="24592"/>
                        <a:pt x="79793" y="21925"/>
                        <a:pt x="74536" y="20148"/>
                      </a:cubicBezTo>
                      <a:cubicBezTo>
                        <a:pt x="71752" y="3555"/>
                        <a:pt x="71752" y="3555"/>
                        <a:pt x="71752" y="3555"/>
                      </a:cubicBezTo>
                      <a:cubicBezTo>
                        <a:pt x="71443" y="1481"/>
                        <a:pt x="69278" y="0"/>
                        <a:pt x="67113" y="0"/>
                      </a:cubicBezTo>
                      <a:cubicBezTo>
                        <a:pt x="53814" y="0"/>
                        <a:pt x="53814" y="0"/>
                        <a:pt x="53814" y="0"/>
                      </a:cubicBezTo>
                      <a:cubicBezTo>
                        <a:pt x="51340" y="0"/>
                        <a:pt x="49484" y="1481"/>
                        <a:pt x="49175" y="3555"/>
                      </a:cubicBezTo>
                      <a:cubicBezTo>
                        <a:pt x="46082" y="20148"/>
                        <a:pt x="46082" y="20148"/>
                        <a:pt x="46082" y="20148"/>
                      </a:cubicBezTo>
                      <a:cubicBezTo>
                        <a:pt x="40824" y="21925"/>
                        <a:pt x="35876" y="24592"/>
                        <a:pt x="31546" y="28148"/>
                      </a:cubicBezTo>
                      <a:cubicBezTo>
                        <a:pt x="14226" y="21925"/>
                        <a:pt x="14226" y="21925"/>
                        <a:pt x="14226" y="21925"/>
                      </a:cubicBezTo>
                      <a:cubicBezTo>
                        <a:pt x="12061" y="21333"/>
                        <a:pt x="9587" y="21925"/>
                        <a:pt x="8350" y="24000"/>
                      </a:cubicBezTo>
                      <a:cubicBezTo>
                        <a:pt x="1855" y="34962"/>
                        <a:pt x="1855" y="34962"/>
                        <a:pt x="1855" y="34962"/>
                      </a:cubicBezTo>
                      <a:cubicBezTo>
                        <a:pt x="618" y="36740"/>
                        <a:pt x="927" y="39407"/>
                        <a:pt x="2783" y="40592"/>
                      </a:cubicBezTo>
                      <a:cubicBezTo>
                        <a:pt x="17010" y="51851"/>
                        <a:pt x="17010" y="51851"/>
                        <a:pt x="17010" y="51851"/>
                      </a:cubicBezTo>
                      <a:cubicBezTo>
                        <a:pt x="16701" y="54518"/>
                        <a:pt x="16391" y="57185"/>
                        <a:pt x="16391" y="59851"/>
                      </a:cubicBezTo>
                      <a:cubicBezTo>
                        <a:pt x="16391" y="62518"/>
                        <a:pt x="16391" y="64888"/>
                        <a:pt x="17010" y="67259"/>
                      </a:cubicBezTo>
                      <a:cubicBezTo>
                        <a:pt x="2164" y="78814"/>
                        <a:pt x="2164" y="78814"/>
                        <a:pt x="2164" y="78814"/>
                      </a:cubicBezTo>
                      <a:cubicBezTo>
                        <a:pt x="618" y="80000"/>
                        <a:pt x="0" y="82370"/>
                        <a:pt x="1237" y="84444"/>
                      </a:cubicBezTo>
                      <a:cubicBezTo>
                        <a:pt x="7731" y="95407"/>
                        <a:pt x="7731" y="95407"/>
                        <a:pt x="7731" y="95407"/>
                      </a:cubicBezTo>
                      <a:cubicBezTo>
                        <a:pt x="8659" y="97481"/>
                        <a:pt x="11134" y="98370"/>
                        <a:pt x="13298" y="97481"/>
                      </a:cubicBezTo>
                      <a:cubicBezTo>
                        <a:pt x="30927" y="91259"/>
                        <a:pt x="30927" y="91259"/>
                        <a:pt x="30927" y="91259"/>
                      </a:cubicBezTo>
                      <a:cubicBezTo>
                        <a:pt x="35257" y="95111"/>
                        <a:pt x="40515" y="97777"/>
                        <a:pt x="46082" y="99851"/>
                      </a:cubicBezTo>
                      <a:cubicBezTo>
                        <a:pt x="48865" y="116148"/>
                        <a:pt x="48865" y="116148"/>
                        <a:pt x="48865" y="116148"/>
                      </a:cubicBezTo>
                      <a:cubicBezTo>
                        <a:pt x="49175" y="118222"/>
                        <a:pt x="51030" y="120000"/>
                        <a:pt x="53505" y="120000"/>
                      </a:cubicBezTo>
                      <a:cubicBezTo>
                        <a:pt x="66804" y="120000"/>
                        <a:pt x="66804" y="120000"/>
                        <a:pt x="66804" y="120000"/>
                      </a:cubicBezTo>
                      <a:cubicBezTo>
                        <a:pt x="68969" y="120000"/>
                        <a:pt x="70824" y="118222"/>
                        <a:pt x="71443" y="116148"/>
                      </a:cubicBezTo>
                      <a:cubicBezTo>
                        <a:pt x="74226" y="99851"/>
                        <a:pt x="74226" y="99851"/>
                        <a:pt x="74226" y="99851"/>
                      </a:cubicBezTo>
                      <a:cubicBezTo>
                        <a:pt x="79793" y="98074"/>
                        <a:pt x="85051" y="95111"/>
                        <a:pt x="89381" y="91555"/>
                      </a:cubicBezTo>
                      <a:cubicBezTo>
                        <a:pt x="106701" y="97481"/>
                        <a:pt x="106701" y="97481"/>
                        <a:pt x="106701" y="97481"/>
                      </a:cubicBezTo>
                      <a:cubicBezTo>
                        <a:pt x="108865" y="98370"/>
                        <a:pt x="111340" y="97481"/>
                        <a:pt x="112577" y="95407"/>
                      </a:cubicBezTo>
                      <a:cubicBezTo>
                        <a:pt x="119072" y="84444"/>
                        <a:pt x="119072" y="84444"/>
                        <a:pt x="119072" y="84444"/>
                      </a:cubicBezTo>
                      <a:cubicBezTo>
                        <a:pt x="120000" y="82370"/>
                        <a:pt x="119690" y="80000"/>
                        <a:pt x="117835" y="78814"/>
                      </a:cubicBezTo>
                      <a:cubicBezTo>
                        <a:pt x="103608" y="67555"/>
                        <a:pt x="103608" y="67555"/>
                        <a:pt x="103608" y="67555"/>
                      </a:cubicBezTo>
                      <a:cubicBezTo>
                        <a:pt x="103917" y="65185"/>
                        <a:pt x="104226" y="62518"/>
                        <a:pt x="104226" y="59851"/>
                      </a:cubicBezTo>
                      <a:cubicBezTo>
                        <a:pt x="104226" y="57185"/>
                        <a:pt x="103917" y="54222"/>
                        <a:pt x="103298" y="51555"/>
                      </a:cubicBezTo>
                      <a:lnTo>
                        <a:pt x="117216" y="40592"/>
                      </a:lnTo>
                      <a:close/>
                      <a:moveTo>
                        <a:pt x="77628" y="59851"/>
                      </a:moveTo>
                      <a:cubicBezTo>
                        <a:pt x="77628" y="69037"/>
                        <a:pt x="69896" y="76740"/>
                        <a:pt x="60309" y="76740"/>
                      </a:cubicBezTo>
                      <a:cubicBezTo>
                        <a:pt x="50412" y="76740"/>
                        <a:pt x="42680" y="69037"/>
                        <a:pt x="42680" y="59851"/>
                      </a:cubicBezTo>
                      <a:cubicBezTo>
                        <a:pt x="42680" y="50666"/>
                        <a:pt x="50412" y="42962"/>
                        <a:pt x="60309" y="42962"/>
                      </a:cubicBezTo>
                      <a:cubicBezTo>
                        <a:pt x="69896" y="42962"/>
                        <a:pt x="77628" y="50666"/>
                        <a:pt x="77628" y="5985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lIns="93186" tIns="46576" rIns="93186" bIns="46576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4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263" name="Shape 1263"/>
            <p:cNvGrpSpPr/>
            <p:nvPr/>
          </p:nvGrpSpPr>
          <p:grpSpPr>
            <a:xfrm>
              <a:off x="10178600" y="5795401"/>
              <a:ext cx="883179" cy="245136"/>
              <a:chOff x="838857" y="5499255"/>
              <a:chExt cx="2196440" cy="245310"/>
            </a:xfrm>
          </p:grpSpPr>
          <p:sp>
            <p:nvSpPr>
              <p:cNvPr id="1264" name="Shape 1264"/>
              <p:cNvSpPr/>
              <p:nvPr/>
            </p:nvSpPr>
            <p:spPr>
              <a:xfrm>
                <a:off x="1487874" y="5499255"/>
                <a:ext cx="1547423" cy="245310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</p:spPr>
            <p:txBody>
              <a:bodyPr lIns="91384" tIns="149110" rIns="91384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FFFFFF"/>
                  </a:buClr>
                  <a:buSzPct val="25000"/>
                </a:pPr>
                <a:r>
                  <a:rPr lang="en" sz="1224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Kernel</a:t>
                </a:r>
              </a:p>
            </p:txBody>
          </p:sp>
          <p:sp>
            <p:nvSpPr>
              <p:cNvPr id="1265" name="Shape 1265"/>
              <p:cNvSpPr/>
              <p:nvPr/>
            </p:nvSpPr>
            <p:spPr>
              <a:xfrm>
                <a:off x="838857" y="5499255"/>
                <a:ext cx="649020" cy="2453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lIns="186405" tIns="149110" rIns="186405" bIns="149110" anchor="ctr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</a:pPr>
                <a:endParaRPr sz="1632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266" name="Shape 1266"/>
            <p:cNvSpPr/>
            <p:nvPr/>
          </p:nvSpPr>
          <p:spPr>
            <a:xfrm>
              <a:off x="10128667" y="4800019"/>
              <a:ext cx="983049" cy="1294849"/>
            </a:xfrm>
            <a:prstGeom prst="rect">
              <a:avLst/>
            </a:prstGeom>
            <a:noFill/>
            <a:ln w="19050" cap="flat" cmpd="sng">
              <a:solidFill>
                <a:srgbClr val="00BCF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3254" tIns="46610" rIns="93254" bIns="4661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9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7" name="Shape 1267"/>
            <p:cNvSpPr/>
            <p:nvPr/>
          </p:nvSpPr>
          <p:spPr>
            <a:xfrm>
              <a:off x="8079553" y="5836544"/>
              <a:ext cx="162851" cy="162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63" y="55272"/>
                  </a:moveTo>
                  <a:cubicBezTo>
                    <a:pt x="109454" y="57454"/>
                    <a:pt x="111636" y="58545"/>
                    <a:pt x="113818" y="58545"/>
                  </a:cubicBezTo>
                  <a:cubicBezTo>
                    <a:pt x="117090" y="58545"/>
                    <a:pt x="120000" y="56000"/>
                    <a:pt x="120000" y="52363"/>
                  </a:cubicBezTo>
                  <a:cubicBezTo>
                    <a:pt x="120000" y="49090"/>
                    <a:pt x="117090" y="46545"/>
                    <a:pt x="113818" y="46545"/>
                  </a:cubicBezTo>
                  <a:cubicBezTo>
                    <a:pt x="111636" y="46545"/>
                    <a:pt x="109454" y="47636"/>
                    <a:pt x="108363" y="49818"/>
                  </a:cubicBezTo>
                  <a:cubicBezTo>
                    <a:pt x="103272" y="49818"/>
                    <a:pt x="103272" y="49818"/>
                    <a:pt x="103272" y="49818"/>
                  </a:cubicBezTo>
                  <a:cubicBezTo>
                    <a:pt x="103272" y="40363"/>
                    <a:pt x="103272" y="40363"/>
                    <a:pt x="103272" y="40363"/>
                  </a:cubicBezTo>
                  <a:cubicBezTo>
                    <a:pt x="108363" y="40363"/>
                    <a:pt x="108363" y="40363"/>
                    <a:pt x="108363" y="40363"/>
                  </a:cubicBezTo>
                  <a:cubicBezTo>
                    <a:pt x="109454" y="42181"/>
                    <a:pt x="111636" y="43636"/>
                    <a:pt x="113818" y="43636"/>
                  </a:cubicBezTo>
                  <a:cubicBezTo>
                    <a:pt x="117090" y="43636"/>
                    <a:pt x="120000" y="40727"/>
                    <a:pt x="120000" y="37454"/>
                  </a:cubicBezTo>
                  <a:cubicBezTo>
                    <a:pt x="120000" y="34181"/>
                    <a:pt x="117090" y="31272"/>
                    <a:pt x="113818" y="31272"/>
                  </a:cubicBezTo>
                  <a:cubicBezTo>
                    <a:pt x="111636" y="31272"/>
                    <a:pt x="109454" y="32727"/>
                    <a:pt x="108363" y="34545"/>
                  </a:cubicBezTo>
                  <a:cubicBezTo>
                    <a:pt x="103272" y="34545"/>
                    <a:pt x="103272" y="34545"/>
                    <a:pt x="103272" y="34545"/>
                  </a:cubicBezTo>
                  <a:cubicBezTo>
                    <a:pt x="103272" y="31636"/>
                    <a:pt x="103272" y="31636"/>
                    <a:pt x="103272" y="31636"/>
                  </a:cubicBezTo>
                  <a:cubicBezTo>
                    <a:pt x="103272" y="23636"/>
                    <a:pt x="96727" y="16727"/>
                    <a:pt x="88363" y="16727"/>
                  </a:cubicBezTo>
                  <a:cubicBezTo>
                    <a:pt x="85454" y="16727"/>
                    <a:pt x="85454" y="16727"/>
                    <a:pt x="85454" y="16727"/>
                  </a:cubicBezTo>
                  <a:cubicBezTo>
                    <a:pt x="85454" y="11636"/>
                    <a:pt x="85454" y="11636"/>
                    <a:pt x="85454" y="11636"/>
                  </a:cubicBezTo>
                  <a:cubicBezTo>
                    <a:pt x="87272" y="10545"/>
                    <a:pt x="88727" y="8363"/>
                    <a:pt x="88727" y="6181"/>
                  </a:cubicBezTo>
                  <a:cubicBezTo>
                    <a:pt x="88727" y="2909"/>
                    <a:pt x="86181" y="0"/>
                    <a:pt x="82545" y="0"/>
                  </a:cubicBezTo>
                  <a:cubicBezTo>
                    <a:pt x="79272" y="0"/>
                    <a:pt x="76727" y="2909"/>
                    <a:pt x="76727" y="6181"/>
                  </a:cubicBezTo>
                  <a:cubicBezTo>
                    <a:pt x="76727" y="8363"/>
                    <a:pt x="77818" y="10545"/>
                    <a:pt x="79636" y="11636"/>
                  </a:cubicBezTo>
                  <a:cubicBezTo>
                    <a:pt x="79636" y="16727"/>
                    <a:pt x="79636" y="16727"/>
                    <a:pt x="79636" y="16727"/>
                  </a:cubicBezTo>
                  <a:cubicBezTo>
                    <a:pt x="70545" y="16727"/>
                    <a:pt x="70545" y="16727"/>
                    <a:pt x="70545" y="16727"/>
                  </a:cubicBezTo>
                  <a:cubicBezTo>
                    <a:pt x="70545" y="11636"/>
                    <a:pt x="70545" y="11636"/>
                    <a:pt x="70545" y="11636"/>
                  </a:cubicBezTo>
                  <a:cubicBezTo>
                    <a:pt x="72363" y="10545"/>
                    <a:pt x="73818" y="8363"/>
                    <a:pt x="73818" y="6181"/>
                  </a:cubicBezTo>
                  <a:cubicBezTo>
                    <a:pt x="73818" y="2909"/>
                    <a:pt x="70909" y="0"/>
                    <a:pt x="67636" y="0"/>
                  </a:cubicBezTo>
                  <a:cubicBezTo>
                    <a:pt x="64363" y="0"/>
                    <a:pt x="61454" y="2909"/>
                    <a:pt x="61454" y="6181"/>
                  </a:cubicBezTo>
                  <a:cubicBezTo>
                    <a:pt x="61454" y="8363"/>
                    <a:pt x="62909" y="10545"/>
                    <a:pt x="64727" y="11636"/>
                  </a:cubicBezTo>
                  <a:cubicBezTo>
                    <a:pt x="64727" y="16727"/>
                    <a:pt x="64727" y="16727"/>
                    <a:pt x="64727" y="16727"/>
                  </a:cubicBezTo>
                  <a:cubicBezTo>
                    <a:pt x="55272" y="16727"/>
                    <a:pt x="55272" y="16727"/>
                    <a:pt x="55272" y="16727"/>
                  </a:cubicBezTo>
                  <a:cubicBezTo>
                    <a:pt x="55272" y="11636"/>
                    <a:pt x="55272" y="11636"/>
                    <a:pt x="55272" y="11636"/>
                  </a:cubicBezTo>
                  <a:cubicBezTo>
                    <a:pt x="57454" y="10545"/>
                    <a:pt x="58545" y="8363"/>
                    <a:pt x="58545" y="6181"/>
                  </a:cubicBezTo>
                  <a:cubicBezTo>
                    <a:pt x="58545" y="2909"/>
                    <a:pt x="56000" y="0"/>
                    <a:pt x="52363" y="0"/>
                  </a:cubicBezTo>
                  <a:cubicBezTo>
                    <a:pt x="49090" y="0"/>
                    <a:pt x="46545" y="2909"/>
                    <a:pt x="46545" y="6181"/>
                  </a:cubicBezTo>
                  <a:cubicBezTo>
                    <a:pt x="46545" y="8363"/>
                    <a:pt x="47636" y="10545"/>
                    <a:pt x="49818" y="11636"/>
                  </a:cubicBezTo>
                  <a:cubicBezTo>
                    <a:pt x="49818" y="16727"/>
                    <a:pt x="49818" y="16727"/>
                    <a:pt x="49818" y="16727"/>
                  </a:cubicBezTo>
                  <a:cubicBezTo>
                    <a:pt x="40363" y="16727"/>
                    <a:pt x="40363" y="16727"/>
                    <a:pt x="40363" y="16727"/>
                  </a:cubicBezTo>
                  <a:cubicBezTo>
                    <a:pt x="40363" y="11636"/>
                    <a:pt x="40363" y="11636"/>
                    <a:pt x="40363" y="11636"/>
                  </a:cubicBezTo>
                  <a:cubicBezTo>
                    <a:pt x="42181" y="10545"/>
                    <a:pt x="43636" y="8363"/>
                    <a:pt x="43636" y="6181"/>
                  </a:cubicBezTo>
                  <a:cubicBezTo>
                    <a:pt x="43636" y="2909"/>
                    <a:pt x="40727" y="0"/>
                    <a:pt x="37454" y="0"/>
                  </a:cubicBezTo>
                  <a:cubicBezTo>
                    <a:pt x="34181" y="0"/>
                    <a:pt x="31272" y="2909"/>
                    <a:pt x="31272" y="6181"/>
                  </a:cubicBezTo>
                  <a:cubicBezTo>
                    <a:pt x="31272" y="8363"/>
                    <a:pt x="32727" y="10545"/>
                    <a:pt x="34545" y="11636"/>
                  </a:cubicBezTo>
                  <a:cubicBezTo>
                    <a:pt x="34545" y="16727"/>
                    <a:pt x="34545" y="16727"/>
                    <a:pt x="34545" y="16727"/>
                  </a:cubicBezTo>
                  <a:cubicBezTo>
                    <a:pt x="31636" y="16727"/>
                    <a:pt x="31636" y="16727"/>
                    <a:pt x="31636" y="16727"/>
                  </a:cubicBezTo>
                  <a:cubicBezTo>
                    <a:pt x="23636" y="16727"/>
                    <a:pt x="16727" y="23636"/>
                    <a:pt x="16727" y="31636"/>
                  </a:cubicBezTo>
                  <a:cubicBezTo>
                    <a:pt x="16727" y="34545"/>
                    <a:pt x="16727" y="34545"/>
                    <a:pt x="16727" y="34545"/>
                  </a:cubicBezTo>
                  <a:cubicBezTo>
                    <a:pt x="11636" y="34545"/>
                    <a:pt x="11636" y="34545"/>
                    <a:pt x="11636" y="34545"/>
                  </a:cubicBezTo>
                  <a:cubicBezTo>
                    <a:pt x="10545" y="32727"/>
                    <a:pt x="8363" y="31272"/>
                    <a:pt x="6181" y="31272"/>
                  </a:cubicBezTo>
                  <a:cubicBezTo>
                    <a:pt x="2909" y="31272"/>
                    <a:pt x="0" y="34181"/>
                    <a:pt x="0" y="37454"/>
                  </a:cubicBezTo>
                  <a:cubicBezTo>
                    <a:pt x="0" y="40727"/>
                    <a:pt x="2909" y="43636"/>
                    <a:pt x="6181" y="43636"/>
                  </a:cubicBezTo>
                  <a:cubicBezTo>
                    <a:pt x="8363" y="43636"/>
                    <a:pt x="10545" y="42181"/>
                    <a:pt x="11636" y="40363"/>
                  </a:cubicBezTo>
                  <a:cubicBezTo>
                    <a:pt x="16727" y="40363"/>
                    <a:pt x="16727" y="40363"/>
                    <a:pt x="16727" y="40363"/>
                  </a:cubicBezTo>
                  <a:cubicBezTo>
                    <a:pt x="16727" y="49818"/>
                    <a:pt x="16727" y="49818"/>
                    <a:pt x="16727" y="49818"/>
                  </a:cubicBezTo>
                  <a:cubicBezTo>
                    <a:pt x="11636" y="49818"/>
                    <a:pt x="11636" y="49818"/>
                    <a:pt x="11636" y="49818"/>
                  </a:cubicBezTo>
                  <a:cubicBezTo>
                    <a:pt x="10545" y="47636"/>
                    <a:pt x="8363" y="46545"/>
                    <a:pt x="6181" y="46545"/>
                  </a:cubicBezTo>
                  <a:cubicBezTo>
                    <a:pt x="2909" y="46545"/>
                    <a:pt x="0" y="49090"/>
                    <a:pt x="0" y="52363"/>
                  </a:cubicBezTo>
                  <a:cubicBezTo>
                    <a:pt x="0" y="56000"/>
                    <a:pt x="2909" y="58545"/>
                    <a:pt x="6181" y="58545"/>
                  </a:cubicBezTo>
                  <a:cubicBezTo>
                    <a:pt x="8363" y="58545"/>
                    <a:pt x="10545" y="57454"/>
                    <a:pt x="11636" y="55272"/>
                  </a:cubicBezTo>
                  <a:cubicBezTo>
                    <a:pt x="16727" y="55272"/>
                    <a:pt x="16727" y="55272"/>
                    <a:pt x="16727" y="55272"/>
                  </a:cubicBezTo>
                  <a:cubicBezTo>
                    <a:pt x="16727" y="64727"/>
                    <a:pt x="16727" y="64727"/>
                    <a:pt x="16727" y="64727"/>
                  </a:cubicBezTo>
                  <a:cubicBezTo>
                    <a:pt x="11636" y="64727"/>
                    <a:pt x="11636" y="64727"/>
                    <a:pt x="11636" y="64727"/>
                  </a:cubicBezTo>
                  <a:cubicBezTo>
                    <a:pt x="10545" y="62909"/>
                    <a:pt x="8363" y="61454"/>
                    <a:pt x="6181" y="61454"/>
                  </a:cubicBezTo>
                  <a:cubicBezTo>
                    <a:pt x="2909" y="61454"/>
                    <a:pt x="0" y="64363"/>
                    <a:pt x="0" y="67636"/>
                  </a:cubicBezTo>
                  <a:cubicBezTo>
                    <a:pt x="0" y="70909"/>
                    <a:pt x="2909" y="73818"/>
                    <a:pt x="6181" y="73818"/>
                  </a:cubicBezTo>
                  <a:cubicBezTo>
                    <a:pt x="8363" y="73818"/>
                    <a:pt x="10545" y="72363"/>
                    <a:pt x="11636" y="70545"/>
                  </a:cubicBezTo>
                  <a:cubicBezTo>
                    <a:pt x="16727" y="70545"/>
                    <a:pt x="16727" y="70545"/>
                    <a:pt x="16727" y="70545"/>
                  </a:cubicBezTo>
                  <a:cubicBezTo>
                    <a:pt x="16727" y="79636"/>
                    <a:pt x="16727" y="79636"/>
                    <a:pt x="16727" y="79636"/>
                  </a:cubicBezTo>
                  <a:cubicBezTo>
                    <a:pt x="11636" y="79636"/>
                    <a:pt x="11636" y="79636"/>
                    <a:pt x="11636" y="79636"/>
                  </a:cubicBezTo>
                  <a:cubicBezTo>
                    <a:pt x="10545" y="77818"/>
                    <a:pt x="8363" y="76727"/>
                    <a:pt x="6181" y="76727"/>
                  </a:cubicBezTo>
                  <a:cubicBezTo>
                    <a:pt x="2909" y="76727"/>
                    <a:pt x="0" y="79272"/>
                    <a:pt x="0" y="82545"/>
                  </a:cubicBezTo>
                  <a:cubicBezTo>
                    <a:pt x="0" y="86181"/>
                    <a:pt x="2909" y="88727"/>
                    <a:pt x="6181" y="88727"/>
                  </a:cubicBezTo>
                  <a:cubicBezTo>
                    <a:pt x="8363" y="88727"/>
                    <a:pt x="10545" y="87272"/>
                    <a:pt x="11636" y="85454"/>
                  </a:cubicBezTo>
                  <a:cubicBezTo>
                    <a:pt x="16727" y="85454"/>
                    <a:pt x="16727" y="85454"/>
                    <a:pt x="16727" y="85454"/>
                  </a:cubicBezTo>
                  <a:cubicBezTo>
                    <a:pt x="16727" y="88363"/>
                    <a:pt x="16727" y="88363"/>
                    <a:pt x="16727" y="88363"/>
                  </a:cubicBezTo>
                  <a:cubicBezTo>
                    <a:pt x="16727" y="96727"/>
                    <a:pt x="23636" y="103272"/>
                    <a:pt x="31636" y="103272"/>
                  </a:cubicBezTo>
                  <a:cubicBezTo>
                    <a:pt x="34545" y="103272"/>
                    <a:pt x="34545" y="103272"/>
                    <a:pt x="34545" y="103272"/>
                  </a:cubicBezTo>
                  <a:cubicBezTo>
                    <a:pt x="34545" y="108363"/>
                    <a:pt x="34545" y="108363"/>
                    <a:pt x="34545" y="108363"/>
                  </a:cubicBezTo>
                  <a:cubicBezTo>
                    <a:pt x="32727" y="109454"/>
                    <a:pt x="31272" y="111636"/>
                    <a:pt x="31272" y="113818"/>
                  </a:cubicBezTo>
                  <a:cubicBezTo>
                    <a:pt x="31272" y="117090"/>
                    <a:pt x="34181" y="120000"/>
                    <a:pt x="37454" y="120000"/>
                  </a:cubicBezTo>
                  <a:cubicBezTo>
                    <a:pt x="40727" y="120000"/>
                    <a:pt x="43636" y="117090"/>
                    <a:pt x="43636" y="113818"/>
                  </a:cubicBezTo>
                  <a:cubicBezTo>
                    <a:pt x="43636" y="111636"/>
                    <a:pt x="42181" y="109454"/>
                    <a:pt x="40363" y="108363"/>
                  </a:cubicBezTo>
                  <a:cubicBezTo>
                    <a:pt x="40363" y="103272"/>
                    <a:pt x="40363" y="103272"/>
                    <a:pt x="40363" y="103272"/>
                  </a:cubicBezTo>
                  <a:cubicBezTo>
                    <a:pt x="49818" y="103272"/>
                    <a:pt x="49818" y="103272"/>
                    <a:pt x="49818" y="103272"/>
                  </a:cubicBezTo>
                  <a:cubicBezTo>
                    <a:pt x="49818" y="108363"/>
                    <a:pt x="49818" y="108363"/>
                    <a:pt x="49818" y="108363"/>
                  </a:cubicBezTo>
                  <a:cubicBezTo>
                    <a:pt x="47636" y="109454"/>
                    <a:pt x="46545" y="111636"/>
                    <a:pt x="46545" y="113818"/>
                  </a:cubicBezTo>
                  <a:cubicBezTo>
                    <a:pt x="46545" y="117090"/>
                    <a:pt x="49090" y="120000"/>
                    <a:pt x="52363" y="120000"/>
                  </a:cubicBezTo>
                  <a:cubicBezTo>
                    <a:pt x="56000" y="120000"/>
                    <a:pt x="58545" y="117090"/>
                    <a:pt x="58545" y="113818"/>
                  </a:cubicBezTo>
                  <a:cubicBezTo>
                    <a:pt x="58545" y="111636"/>
                    <a:pt x="57454" y="109454"/>
                    <a:pt x="55272" y="108363"/>
                  </a:cubicBezTo>
                  <a:cubicBezTo>
                    <a:pt x="55272" y="103272"/>
                    <a:pt x="55272" y="103272"/>
                    <a:pt x="55272" y="103272"/>
                  </a:cubicBezTo>
                  <a:cubicBezTo>
                    <a:pt x="64727" y="103272"/>
                    <a:pt x="64727" y="103272"/>
                    <a:pt x="64727" y="103272"/>
                  </a:cubicBezTo>
                  <a:cubicBezTo>
                    <a:pt x="64727" y="108363"/>
                    <a:pt x="64727" y="108363"/>
                    <a:pt x="64727" y="108363"/>
                  </a:cubicBezTo>
                  <a:cubicBezTo>
                    <a:pt x="62909" y="109454"/>
                    <a:pt x="61454" y="111636"/>
                    <a:pt x="61454" y="113818"/>
                  </a:cubicBezTo>
                  <a:cubicBezTo>
                    <a:pt x="61454" y="117090"/>
                    <a:pt x="64363" y="120000"/>
                    <a:pt x="67636" y="120000"/>
                  </a:cubicBezTo>
                  <a:cubicBezTo>
                    <a:pt x="70909" y="120000"/>
                    <a:pt x="73818" y="117090"/>
                    <a:pt x="73818" y="113818"/>
                  </a:cubicBezTo>
                  <a:cubicBezTo>
                    <a:pt x="73818" y="111636"/>
                    <a:pt x="72363" y="109454"/>
                    <a:pt x="70545" y="108363"/>
                  </a:cubicBezTo>
                  <a:cubicBezTo>
                    <a:pt x="70545" y="103272"/>
                    <a:pt x="70545" y="103272"/>
                    <a:pt x="70545" y="103272"/>
                  </a:cubicBezTo>
                  <a:cubicBezTo>
                    <a:pt x="79636" y="103272"/>
                    <a:pt x="79636" y="103272"/>
                    <a:pt x="79636" y="103272"/>
                  </a:cubicBezTo>
                  <a:cubicBezTo>
                    <a:pt x="79636" y="108363"/>
                    <a:pt x="79636" y="108363"/>
                    <a:pt x="79636" y="108363"/>
                  </a:cubicBezTo>
                  <a:cubicBezTo>
                    <a:pt x="77818" y="109454"/>
                    <a:pt x="76727" y="111636"/>
                    <a:pt x="76727" y="113818"/>
                  </a:cubicBezTo>
                  <a:cubicBezTo>
                    <a:pt x="76727" y="117090"/>
                    <a:pt x="79272" y="120000"/>
                    <a:pt x="82545" y="120000"/>
                  </a:cubicBezTo>
                  <a:cubicBezTo>
                    <a:pt x="86181" y="120000"/>
                    <a:pt x="88727" y="117090"/>
                    <a:pt x="88727" y="113818"/>
                  </a:cubicBezTo>
                  <a:cubicBezTo>
                    <a:pt x="88727" y="111636"/>
                    <a:pt x="87272" y="109454"/>
                    <a:pt x="85454" y="108363"/>
                  </a:cubicBezTo>
                  <a:cubicBezTo>
                    <a:pt x="85454" y="103272"/>
                    <a:pt x="85454" y="103272"/>
                    <a:pt x="85454" y="103272"/>
                  </a:cubicBezTo>
                  <a:cubicBezTo>
                    <a:pt x="88363" y="103272"/>
                    <a:pt x="88363" y="103272"/>
                    <a:pt x="88363" y="103272"/>
                  </a:cubicBezTo>
                  <a:cubicBezTo>
                    <a:pt x="96727" y="103272"/>
                    <a:pt x="103272" y="96727"/>
                    <a:pt x="103272" y="88363"/>
                  </a:cubicBezTo>
                  <a:cubicBezTo>
                    <a:pt x="103272" y="85454"/>
                    <a:pt x="103272" y="85454"/>
                    <a:pt x="103272" y="85454"/>
                  </a:cubicBezTo>
                  <a:cubicBezTo>
                    <a:pt x="108363" y="85454"/>
                    <a:pt x="108363" y="85454"/>
                    <a:pt x="108363" y="85454"/>
                  </a:cubicBezTo>
                  <a:cubicBezTo>
                    <a:pt x="109454" y="87272"/>
                    <a:pt x="111636" y="88727"/>
                    <a:pt x="113818" y="88727"/>
                  </a:cubicBezTo>
                  <a:cubicBezTo>
                    <a:pt x="117090" y="88727"/>
                    <a:pt x="120000" y="86181"/>
                    <a:pt x="120000" y="82545"/>
                  </a:cubicBezTo>
                  <a:cubicBezTo>
                    <a:pt x="120000" y="79272"/>
                    <a:pt x="117090" y="76727"/>
                    <a:pt x="113818" y="76727"/>
                  </a:cubicBezTo>
                  <a:cubicBezTo>
                    <a:pt x="111636" y="76727"/>
                    <a:pt x="109454" y="77818"/>
                    <a:pt x="108363" y="79636"/>
                  </a:cubicBezTo>
                  <a:cubicBezTo>
                    <a:pt x="103272" y="79636"/>
                    <a:pt x="103272" y="79636"/>
                    <a:pt x="103272" y="79636"/>
                  </a:cubicBezTo>
                  <a:cubicBezTo>
                    <a:pt x="103272" y="70545"/>
                    <a:pt x="103272" y="70545"/>
                    <a:pt x="103272" y="70545"/>
                  </a:cubicBezTo>
                  <a:cubicBezTo>
                    <a:pt x="108363" y="70545"/>
                    <a:pt x="108363" y="70545"/>
                    <a:pt x="108363" y="70545"/>
                  </a:cubicBezTo>
                  <a:cubicBezTo>
                    <a:pt x="109454" y="72363"/>
                    <a:pt x="111636" y="73818"/>
                    <a:pt x="113818" y="73818"/>
                  </a:cubicBezTo>
                  <a:cubicBezTo>
                    <a:pt x="117090" y="73818"/>
                    <a:pt x="120000" y="70909"/>
                    <a:pt x="120000" y="67636"/>
                  </a:cubicBezTo>
                  <a:cubicBezTo>
                    <a:pt x="120000" y="64363"/>
                    <a:pt x="117090" y="61454"/>
                    <a:pt x="113818" y="61454"/>
                  </a:cubicBezTo>
                  <a:cubicBezTo>
                    <a:pt x="111636" y="61454"/>
                    <a:pt x="109454" y="62909"/>
                    <a:pt x="108363" y="64727"/>
                  </a:cubicBezTo>
                  <a:cubicBezTo>
                    <a:pt x="103272" y="64727"/>
                    <a:pt x="103272" y="64727"/>
                    <a:pt x="103272" y="64727"/>
                  </a:cubicBezTo>
                  <a:cubicBezTo>
                    <a:pt x="103272" y="55272"/>
                    <a:pt x="103272" y="55272"/>
                    <a:pt x="103272" y="55272"/>
                  </a:cubicBezTo>
                  <a:lnTo>
                    <a:pt x="108363" y="55272"/>
                  </a:lnTo>
                  <a:close/>
                  <a:moveTo>
                    <a:pt x="60000" y="97090"/>
                  </a:moveTo>
                  <a:cubicBezTo>
                    <a:pt x="39636" y="97090"/>
                    <a:pt x="22909" y="80363"/>
                    <a:pt x="22909" y="60000"/>
                  </a:cubicBezTo>
                  <a:cubicBezTo>
                    <a:pt x="22909" y="39636"/>
                    <a:pt x="39636" y="22909"/>
                    <a:pt x="60000" y="22909"/>
                  </a:cubicBezTo>
                  <a:cubicBezTo>
                    <a:pt x="80363" y="22909"/>
                    <a:pt x="97090" y="39636"/>
                    <a:pt x="97090" y="60000"/>
                  </a:cubicBezTo>
                  <a:cubicBezTo>
                    <a:pt x="97090" y="80363"/>
                    <a:pt x="80363" y="97090"/>
                    <a:pt x="60000" y="970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82767" tIns="146221" rIns="182767" bIns="146221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44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9153135" y="5836544"/>
              <a:ext cx="162851" cy="162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63" y="55272"/>
                  </a:moveTo>
                  <a:cubicBezTo>
                    <a:pt x="109454" y="57454"/>
                    <a:pt x="111636" y="58545"/>
                    <a:pt x="113818" y="58545"/>
                  </a:cubicBezTo>
                  <a:cubicBezTo>
                    <a:pt x="117090" y="58545"/>
                    <a:pt x="120000" y="56000"/>
                    <a:pt x="120000" y="52363"/>
                  </a:cubicBezTo>
                  <a:cubicBezTo>
                    <a:pt x="120000" y="49090"/>
                    <a:pt x="117090" y="46545"/>
                    <a:pt x="113818" y="46545"/>
                  </a:cubicBezTo>
                  <a:cubicBezTo>
                    <a:pt x="111636" y="46545"/>
                    <a:pt x="109454" y="47636"/>
                    <a:pt x="108363" y="49818"/>
                  </a:cubicBezTo>
                  <a:cubicBezTo>
                    <a:pt x="103272" y="49818"/>
                    <a:pt x="103272" y="49818"/>
                    <a:pt x="103272" y="49818"/>
                  </a:cubicBezTo>
                  <a:cubicBezTo>
                    <a:pt x="103272" y="40363"/>
                    <a:pt x="103272" y="40363"/>
                    <a:pt x="103272" y="40363"/>
                  </a:cubicBezTo>
                  <a:cubicBezTo>
                    <a:pt x="108363" y="40363"/>
                    <a:pt x="108363" y="40363"/>
                    <a:pt x="108363" y="40363"/>
                  </a:cubicBezTo>
                  <a:cubicBezTo>
                    <a:pt x="109454" y="42181"/>
                    <a:pt x="111636" y="43636"/>
                    <a:pt x="113818" y="43636"/>
                  </a:cubicBezTo>
                  <a:cubicBezTo>
                    <a:pt x="117090" y="43636"/>
                    <a:pt x="120000" y="40727"/>
                    <a:pt x="120000" y="37454"/>
                  </a:cubicBezTo>
                  <a:cubicBezTo>
                    <a:pt x="120000" y="34181"/>
                    <a:pt x="117090" y="31272"/>
                    <a:pt x="113818" y="31272"/>
                  </a:cubicBezTo>
                  <a:cubicBezTo>
                    <a:pt x="111636" y="31272"/>
                    <a:pt x="109454" y="32727"/>
                    <a:pt x="108363" y="34545"/>
                  </a:cubicBezTo>
                  <a:cubicBezTo>
                    <a:pt x="103272" y="34545"/>
                    <a:pt x="103272" y="34545"/>
                    <a:pt x="103272" y="34545"/>
                  </a:cubicBezTo>
                  <a:cubicBezTo>
                    <a:pt x="103272" y="31636"/>
                    <a:pt x="103272" y="31636"/>
                    <a:pt x="103272" y="31636"/>
                  </a:cubicBezTo>
                  <a:cubicBezTo>
                    <a:pt x="103272" y="23636"/>
                    <a:pt x="96727" y="16727"/>
                    <a:pt x="88363" y="16727"/>
                  </a:cubicBezTo>
                  <a:cubicBezTo>
                    <a:pt x="85454" y="16727"/>
                    <a:pt x="85454" y="16727"/>
                    <a:pt x="85454" y="16727"/>
                  </a:cubicBezTo>
                  <a:cubicBezTo>
                    <a:pt x="85454" y="11636"/>
                    <a:pt x="85454" y="11636"/>
                    <a:pt x="85454" y="11636"/>
                  </a:cubicBezTo>
                  <a:cubicBezTo>
                    <a:pt x="87272" y="10545"/>
                    <a:pt x="88727" y="8363"/>
                    <a:pt x="88727" y="6181"/>
                  </a:cubicBezTo>
                  <a:cubicBezTo>
                    <a:pt x="88727" y="2909"/>
                    <a:pt x="86181" y="0"/>
                    <a:pt x="82545" y="0"/>
                  </a:cubicBezTo>
                  <a:cubicBezTo>
                    <a:pt x="79272" y="0"/>
                    <a:pt x="76727" y="2909"/>
                    <a:pt x="76727" y="6181"/>
                  </a:cubicBezTo>
                  <a:cubicBezTo>
                    <a:pt x="76727" y="8363"/>
                    <a:pt x="77818" y="10545"/>
                    <a:pt x="79636" y="11636"/>
                  </a:cubicBezTo>
                  <a:cubicBezTo>
                    <a:pt x="79636" y="16727"/>
                    <a:pt x="79636" y="16727"/>
                    <a:pt x="79636" y="16727"/>
                  </a:cubicBezTo>
                  <a:cubicBezTo>
                    <a:pt x="70545" y="16727"/>
                    <a:pt x="70545" y="16727"/>
                    <a:pt x="70545" y="16727"/>
                  </a:cubicBezTo>
                  <a:cubicBezTo>
                    <a:pt x="70545" y="11636"/>
                    <a:pt x="70545" y="11636"/>
                    <a:pt x="70545" y="11636"/>
                  </a:cubicBezTo>
                  <a:cubicBezTo>
                    <a:pt x="72363" y="10545"/>
                    <a:pt x="73818" y="8363"/>
                    <a:pt x="73818" y="6181"/>
                  </a:cubicBezTo>
                  <a:cubicBezTo>
                    <a:pt x="73818" y="2909"/>
                    <a:pt x="70909" y="0"/>
                    <a:pt x="67636" y="0"/>
                  </a:cubicBezTo>
                  <a:cubicBezTo>
                    <a:pt x="64363" y="0"/>
                    <a:pt x="61454" y="2909"/>
                    <a:pt x="61454" y="6181"/>
                  </a:cubicBezTo>
                  <a:cubicBezTo>
                    <a:pt x="61454" y="8363"/>
                    <a:pt x="62909" y="10545"/>
                    <a:pt x="64727" y="11636"/>
                  </a:cubicBezTo>
                  <a:cubicBezTo>
                    <a:pt x="64727" y="16727"/>
                    <a:pt x="64727" y="16727"/>
                    <a:pt x="64727" y="16727"/>
                  </a:cubicBezTo>
                  <a:cubicBezTo>
                    <a:pt x="55272" y="16727"/>
                    <a:pt x="55272" y="16727"/>
                    <a:pt x="55272" y="16727"/>
                  </a:cubicBezTo>
                  <a:cubicBezTo>
                    <a:pt x="55272" y="11636"/>
                    <a:pt x="55272" y="11636"/>
                    <a:pt x="55272" y="11636"/>
                  </a:cubicBezTo>
                  <a:cubicBezTo>
                    <a:pt x="57454" y="10545"/>
                    <a:pt x="58545" y="8363"/>
                    <a:pt x="58545" y="6181"/>
                  </a:cubicBezTo>
                  <a:cubicBezTo>
                    <a:pt x="58545" y="2909"/>
                    <a:pt x="56000" y="0"/>
                    <a:pt x="52363" y="0"/>
                  </a:cubicBezTo>
                  <a:cubicBezTo>
                    <a:pt x="49090" y="0"/>
                    <a:pt x="46545" y="2909"/>
                    <a:pt x="46545" y="6181"/>
                  </a:cubicBezTo>
                  <a:cubicBezTo>
                    <a:pt x="46545" y="8363"/>
                    <a:pt x="47636" y="10545"/>
                    <a:pt x="49818" y="11636"/>
                  </a:cubicBezTo>
                  <a:cubicBezTo>
                    <a:pt x="49818" y="16727"/>
                    <a:pt x="49818" y="16727"/>
                    <a:pt x="49818" y="16727"/>
                  </a:cubicBezTo>
                  <a:cubicBezTo>
                    <a:pt x="40363" y="16727"/>
                    <a:pt x="40363" y="16727"/>
                    <a:pt x="40363" y="16727"/>
                  </a:cubicBezTo>
                  <a:cubicBezTo>
                    <a:pt x="40363" y="11636"/>
                    <a:pt x="40363" y="11636"/>
                    <a:pt x="40363" y="11636"/>
                  </a:cubicBezTo>
                  <a:cubicBezTo>
                    <a:pt x="42181" y="10545"/>
                    <a:pt x="43636" y="8363"/>
                    <a:pt x="43636" y="6181"/>
                  </a:cubicBezTo>
                  <a:cubicBezTo>
                    <a:pt x="43636" y="2909"/>
                    <a:pt x="40727" y="0"/>
                    <a:pt x="37454" y="0"/>
                  </a:cubicBezTo>
                  <a:cubicBezTo>
                    <a:pt x="34181" y="0"/>
                    <a:pt x="31272" y="2909"/>
                    <a:pt x="31272" y="6181"/>
                  </a:cubicBezTo>
                  <a:cubicBezTo>
                    <a:pt x="31272" y="8363"/>
                    <a:pt x="32727" y="10545"/>
                    <a:pt x="34545" y="11636"/>
                  </a:cubicBezTo>
                  <a:cubicBezTo>
                    <a:pt x="34545" y="16727"/>
                    <a:pt x="34545" y="16727"/>
                    <a:pt x="34545" y="16727"/>
                  </a:cubicBezTo>
                  <a:cubicBezTo>
                    <a:pt x="31636" y="16727"/>
                    <a:pt x="31636" y="16727"/>
                    <a:pt x="31636" y="16727"/>
                  </a:cubicBezTo>
                  <a:cubicBezTo>
                    <a:pt x="23636" y="16727"/>
                    <a:pt x="16727" y="23636"/>
                    <a:pt x="16727" y="31636"/>
                  </a:cubicBezTo>
                  <a:cubicBezTo>
                    <a:pt x="16727" y="34545"/>
                    <a:pt x="16727" y="34545"/>
                    <a:pt x="16727" y="34545"/>
                  </a:cubicBezTo>
                  <a:cubicBezTo>
                    <a:pt x="11636" y="34545"/>
                    <a:pt x="11636" y="34545"/>
                    <a:pt x="11636" y="34545"/>
                  </a:cubicBezTo>
                  <a:cubicBezTo>
                    <a:pt x="10545" y="32727"/>
                    <a:pt x="8363" y="31272"/>
                    <a:pt x="6181" y="31272"/>
                  </a:cubicBezTo>
                  <a:cubicBezTo>
                    <a:pt x="2909" y="31272"/>
                    <a:pt x="0" y="34181"/>
                    <a:pt x="0" y="37454"/>
                  </a:cubicBezTo>
                  <a:cubicBezTo>
                    <a:pt x="0" y="40727"/>
                    <a:pt x="2909" y="43636"/>
                    <a:pt x="6181" y="43636"/>
                  </a:cubicBezTo>
                  <a:cubicBezTo>
                    <a:pt x="8363" y="43636"/>
                    <a:pt x="10545" y="42181"/>
                    <a:pt x="11636" y="40363"/>
                  </a:cubicBezTo>
                  <a:cubicBezTo>
                    <a:pt x="16727" y="40363"/>
                    <a:pt x="16727" y="40363"/>
                    <a:pt x="16727" y="40363"/>
                  </a:cubicBezTo>
                  <a:cubicBezTo>
                    <a:pt x="16727" y="49818"/>
                    <a:pt x="16727" y="49818"/>
                    <a:pt x="16727" y="49818"/>
                  </a:cubicBezTo>
                  <a:cubicBezTo>
                    <a:pt x="11636" y="49818"/>
                    <a:pt x="11636" y="49818"/>
                    <a:pt x="11636" y="49818"/>
                  </a:cubicBezTo>
                  <a:cubicBezTo>
                    <a:pt x="10545" y="47636"/>
                    <a:pt x="8363" y="46545"/>
                    <a:pt x="6181" y="46545"/>
                  </a:cubicBezTo>
                  <a:cubicBezTo>
                    <a:pt x="2909" y="46545"/>
                    <a:pt x="0" y="49090"/>
                    <a:pt x="0" y="52363"/>
                  </a:cubicBezTo>
                  <a:cubicBezTo>
                    <a:pt x="0" y="56000"/>
                    <a:pt x="2909" y="58545"/>
                    <a:pt x="6181" y="58545"/>
                  </a:cubicBezTo>
                  <a:cubicBezTo>
                    <a:pt x="8363" y="58545"/>
                    <a:pt x="10545" y="57454"/>
                    <a:pt x="11636" y="55272"/>
                  </a:cubicBezTo>
                  <a:cubicBezTo>
                    <a:pt x="16727" y="55272"/>
                    <a:pt x="16727" y="55272"/>
                    <a:pt x="16727" y="55272"/>
                  </a:cubicBezTo>
                  <a:cubicBezTo>
                    <a:pt x="16727" y="64727"/>
                    <a:pt x="16727" y="64727"/>
                    <a:pt x="16727" y="64727"/>
                  </a:cubicBezTo>
                  <a:cubicBezTo>
                    <a:pt x="11636" y="64727"/>
                    <a:pt x="11636" y="64727"/>
                    <a:pt x="11636" y="64727"/>
                  </a:cubicBezTo>
                  <a:cubicBezTo>
                    <a:pt x="10545" y="62909"/>
                    <a:pt x="8363" y="61454"/>
                    <a:pt x="6181" y="61454"/>
                  </a:cubicBezTo>
                  <a:cubicBezTo>
                    <a:pt x="2909" y="61454"/>
                    <a:pt x="0" y="64363"/>
                    <a:pt x="0" y="67636"/>
                  </a:cubicBezTo>
                  <a:cubicBezTo>
                    <a:pt x="0" y="70909"/>
                    <a:pt x="2909" y="73818"/>
                    <a:pt x="6181" y="73818"/>
                  </a:cubicBezTo>
                  <a:cubicBezTo>
                    <a:pt x="8363" y="73818"/>
                    <a:pt x="10545" y="72363"/>
                    <a:pt x="11636" y="70545"/>
                  </a:cubicBezTo>
                  <a:cubicBezTo>
                    <a:pt x="16727" y="70545"/>
                    <a:pt x="16727" y="70545"/>
                    <a:pt x="16727" y="70545"/>
                  </a:cubicBezTo>
                  <a:cubicBezTo>
                    <a:pt x="16727" y="79636"/>
                    <a:pt x="16727" y="79636"/>
                    <a:pt x="16727" y="79636"/>
                  </a:cubicBezTo>
                  <a:cubicBezTo>
                    <a:pt x="11636" y="79636"/>
                    <a:pt x="11636" y="79636"/>
                    <a:pt x="11636" y="79636"/>
                  </a:cubicBezTo>
                  <a:cubicBezTo>
                    <a:pt x="10545" y="77818"/>
                    <a:pt x="8363" y="76727"/>
                    <a:pt x="6181" y="76727"/>
                  </a:cubicBezTo>
                  <a:cubicBezTo>
                    <a:pt x="2909" y="76727"/>
                    <a:pt x="0" y="79272"/>
                    <a:pt x="0" y="82545"/>
                  </a:cubicBezTo>
                  <a:cubicBezTo>
                    <a:pt x="0" y="86181"/>
                    <a:pt x="2909" y="88727"/>
                    <a:pt x="6181" y="88727"/>
                  </a:cubicBezTo>
                  <a:cubicBezTo>
                    <a:pt x="8363" y="88727"/>
                    <a:pt x="10545" y="87272"/>
                    <a:pt x="11636" y="85454"/>
                  </a:cubicBezTo>
                  <a:cubicBezTo>
                    <a:pt x="16727" y="85454"/>
                    <a:pt x="16727" y="85454"/>
                    <a:pt x="16727" y="85454"/>
                  </a:cubicBezTo>
                  <a:cubicBezTo>
                    <a:pt x="16727" y="88363"/>
                    <a:pt x="16727" y="88363"/>
                    <a:pt x="16727" y="88363"/>
                  </a:cubicBezTo>
                  <a:cubicBezTo>
                    <a:pt x="16727" y="96727"/>
                    <a:pt x="23636" y="103272"/>
                    <a:pt x="31636" y="103272"/>
                  </a:cubicBezTo>
                  <a:cubicBezTo>
                    <a:pt x="34545" y="103272"/>
                    <a:pt x="34545" y="103272"/>
                    <a:pt x="34545" y="103272"/>
                  </a:cubicBezTo>
                  <a:cubicBezTo>
                    <a:pt x="34545" y="108363"/>
                    <a:pt x="34545" y="108363"/>
                    <a:pt x="34545" y="108363"/>
                  </a:cubicBezTo>
                  <a:cubicBezTo>
                    <a:pt x="32727" y="109454"/>
                    <a:pt x="31272" y="111636"/>
                    <a:pt x="31272" y="113818"/>
                  </a:cubicBezTo>
                  <a:cubicBezTo>
                    <a:pt x="31272" y="117090"/>
                    <a:pt x="34181" y="120000"/>
                    <a:pt x="37454" y="120000"/>
                  </a:cubicBezTo>
                  <a:cubicBezTo>
                    <a:pt x="40727" y="120000"/>
                    <a:pt x="43636" y="117090"/>
                    <a:pt x="43636" y="113818"/>
                  </a:cubicBezTo>
                  <a:cubicBezTo>
                    <a:pt x="43636" y="111636"/>
                    <a:pt x="42181" y="109454"/>
                    <a:pt x="40363" y="108363"/>
                  </a:cubicBezTo>
                  <a:cubicBezTo>
                    <a:pt x="40363" y="103272"/>
                    <a:pt x="40363" y="103272"/>
                    <a:pt x="40363" y="103272"/>
                  </a:cubicBezTo>
                  <a:cubicBezTo>
                    <a:pt x="49818" y="103272"/>
                    <a:pt x="49818" y="103272"/>
                    <a:pt x="49818" y="103272"/>
                  </a:cubicBezTo>
                  <a:cubicBezTo>
                    <a:pt x="49818" y="108363"/>
                    <a:pt x="49818" y="108363"/>
                    <a:pt x="49818" y="108363"/>
                  </a:cubicBezTo>
                  <a:cubicBezTo>
                    <a:pt x="47636" y="109454"/>
                    <a:pt x="46545" y="111636"/>
                    <a:pt x="46545" y="113818"/>
                  </a:cubicBezTo>
                  <a:cubicBezTo>
                    <a:pt x="46545" y="117090"/>
                    <a:pt x="49090" y="120000"/>
                    <a:pt x="52363" y="120000"/>
                  </a:cubicBezTo>
                  <a:cubicBezTo>
                    <a:pt x="56000" y="120000"/>
                    <a:pt x="58545" y="117090"/>
                    <a:pt x="58545" y="113818"/>
                  </a:cubicBezTo>
                  <a:cubicBezTo>
                    <a:pt x="58545" y="111636"/>
                    <a:pt x="57454" y="109454"/>
                    <a:pt x="55272" y="108363"/>
                  </a:cubicBezTo>
                  <a:cubicBezTo>
                    <a:pt x="55272" y="103272"/>
                    <a:pt x="55272" y="103272"/>
                    <a:pt x="55272" y="103272"/>
                  </a:cubicBezTo>
                  <a:cubicBezTo>
                    <a:pt x="64727" y="103272"/>
                    <a:pt x="64727" y="103272"/>
                    <a:pt x="64727" y="103272"/>
                  </a:cubicBezTo>
                  <a:cubicBezTo>
                    <a:pt x="64727" y="108363"/>
                    <a:pt x="64727" y="108363"/>
                    <a:pt x="64727" y="108363"/>
                  </a:cubicBezTo>
                  <a:cubicBezTo>
                    <a:pt x="62909" y="109454"/>
                    <a:pt x="61454" y="111636"/>
                    <a:pt x="61454" y="113818"/>
                  </a:cubicBezTo>
                  <a:cubicBezTo>
                    <a:pt x="61454" y="117090"/>
                    <a:pt x="64363" y="120000"/>
                    <a:pt x="67636" y="120000"/>
                  </a:cubicBezTo>
                  <a:cubicBezTo>
                    <a:pt x="70909" y="120000"/>
                    <a:pt x="73818" y="117090"/>
                    <a:pt x="73818" y="113818"/>
                  </a:cubicBezTo>
                  <a:cubicBezTo>
                    <a:pt x="73818" y="111636"/>
                    <a:pt x="72363" y="109454"/>
                    <a:pt x="70545" y="108363"/>
                  </a:cubicBezTo>
                  <a:cubicBezTo>
                    <a:pt x="70545" y="103272"/>
                    <a:pt x="70545" y="103272"/>
                    <a:pt x="70545" y="103272"/>
                  </a:cubicBezTo>
                  <a:cubicBezTo>
                    <a:pt x="79636" y="103272"/>
                    <a:pt x="79636" y="103272"/>
                    <a:pt x="79636" y="103272"/>
                  </a:cubicBezTo>
                  <a:cubicBezTo>
                    <a:pt x="79636" y="108363"/>
                    <a:pt x="79636" y="108363"/>
                    <a:pt x="79636" y="108363"/>
                  </a:cubicBezTo>
                  <a:cubicBezTo>
                    <a:pt x="77818" y="109454"/>
                    <a:pt x="76727" y="111636"/>
                    <a:pt x="76727" y="113818"/>
                  </a:cubicBezTo>
                  <a:cubicBezTo>
                    <a:pt x="76727" y="117090"/>
                    <a:pt x="79272" y="120000"/>
                    <a:pt x="82545" y="120000"/>
                  </a:cubicBezTo>
                  <a:cubicBezTo>
                    <a:pt x="86181" y="120000"/>
                    <a:pt x="88727" y="117090"/>
                    <a:pt x="88727" y="113818"/>
                  </a:cubicBezTo>
                  <a:cubicBezTo>
                    <a:pt x="88727" y="111636"/>
                    <a:pt x="87272" y="109454"/>
                    <a:pt x="85454" y="108363"/>
                  </a:cubicBezTo>
                  <a:cubicBezTo>
                    <a:pt x="85454" y="103272"/>
                    <a:pt x="85454" y="103272"/>
                    <a:pt x="85454" y="103272"/>
                  </a:cubicBezTo>
                  <a:cubicBezTo>
                    <a:pt x="88363" y="103272"/>
                    <a:pt x="88363" y="103272"/>
                    <a:pt x="88363" y="103272"/>
                  </a:cubicBezTo>
                  <a:cubicBezTo>
                    <a:pt x="96727" y="103272"/>
                    <a:pt x="103272" y="96727"/>
                    <a:pt x="103272" y="88363"/>
                  </a:cubicBezTo>
                  <a:cubicBezTo>
                    <a:pt x="103272" y="85454"/>
                    <a:pt x="103272" y="85454"/>
                    <a:pt x="103272" y="85454"/>
                  </a:cubicBezTo>
                  <a:cubicBezTo>
                    <a:pt x="108363" y="85454"/>
                    <a:pt x="108363" y="85454"/>
                    <a:pt x="108363" y="85454"/>
                  </a:cubicBezTo>
                  <a:cubicBezTo>
                    <a:pt x="109454" y="87272"/>
                    <a:pt x="111636" y="88727"/>
                    <a:pt x="113818" y="88727"/>
                  </a:cubicBezTo>
                  <a:cubicBezTo>
                    <a:pt x="117090" y="88727"/>
                    <a:pt x="120000" y="86181"/>
                    <a:pt x="120000" y="82545"/>
                  </a:cubicBezTo>
                  <a:cubicBezTo>
                    <a:pt x="120000" y="79272"/>
                    <a:pt x="117090" y="76727"/>
                    <a:pt x="113818" y="76727"/>
                  </a:cubicBezTo>
                  <a:cubicBezTo>
                    <a:pt x="111636" y="76727"/>
                    <a:pt x="109454" y="77818"/>
                    <a:pt x="108363" y="79636"/>
                  </a:cubicBezTo>
                  <a:cubicBezTo>
                    <a:pt x="103272" y="79636"/>
                    <a:pt x="103272" y="79636"/>
                    <a:pt x="103272" y="79636"/>
                  </a:cubicBezTo>
                  <a:cubicBezTo>
                    <a:pt x="103272" y="70545"/>
                    <a:pt x="103272" y="70545"/>
                    <a:pt x="103272" y="70545"/>
                  </a:cubicBezTo>
                  <a:cubicBezTo>
                    <a:pt x="108363" y="70545"/>
                    <a:pt x="108363" y="70545"/>
                    <a:pt x="108363" y="70545"/>
                  </a:cubicBezTo>
                  <a:cubicBezTo>
                    <a:pt x="109454" y="72363"/>
                    <a:pt x="111636" y="73818"/>
                    <a:pt x="113818" y="73818"/>
                  </a:cubicBezTo>
                  <a:cubicBezTo>
                    <a:pt x="117090" y="73818"/>
                    <a:pt x="120000" y="70909"/>
                    <a:pt x="120000" y="67636"/>
                  </a:cubicBezTo>
                  <a:cubicBezTo>
                    <a:pt x="120000" y="64363"/>
                    <a:pt x="117090" y="61454"/>
                    <a:pt x="113818" y="61454"/>
                  </a:cubicBezTo>
                  <a:cubicBezTo>
                    <a:pt x="111636" y="61454"/>
                    <a:pt x="109454" y="62909"/>
                    <a:pt x="108363" y="64727"/>
                  </a:cubicBezTo>
                  <a:cubicBezTo>
                    <a:pt x="103272" y="64727"/>
                    <a:pt x="103272" y="64727"/>
                    <a:pt x="103272" y="64727"/>
                  </a:cubicBezTo>
                  <a:cubicBezTo>
                    <a:pt x="103272" y="55272"/>
                    <a:pt x="103272" y="55272"/>
                    <a:pt x="103272" y="55272"/>
                  </a:cubicBezTo>
                  <a:lnTo>
                    <a:pt x="108363" y="55272"/>
                  </a:lnTo>
                  <a:close/>
                  <a:moveTo>
                    <a:pt x="60000" y="97090"/>
                  </a:moveTo>
                  <a:cubicBezTo>
                    <a:pt x="39636" y="97090"/>
                    <a:pt x="22909" y="80363"/>
                    <a:pt x="22909" y="60000"/>
                  </a:cubicBezTo>
                  <a:cubicBezTo>
                    <a:pt x="22909" y="39636"/>
                    <a:pt x="39636" y="22909"/>
                    <a:pt x="60000" y="22909"/>
                  </a:cubicBezTo>
                  <a:cubicBezTo>
                    <a:pt x="80363" y="22909"/>
                    <a:pt x="97090" y="39636"/>
                    <a:pt x="97090" y="60000"/>
                  </a:cubicBezTo>
                  <a:cubicBezTo>
                    <a:pt x="97090" y="80363"/>
                    <a:pt x="80363" y="97090"/>
                    <a:pt x="60000" y="970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82767" tIns="146221" rIns="182767" bIns="146221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44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0227660" y="5836544"/>
              <a:ext cx="162851" cy="162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63" y="55272"/>
                  </a:moveTo>
                  <a:cubicBezTo>
                    <a:pt x="109454" y="57454"/>
                    <a:pt x="111636" y="58545"/>
                    <a:pt x="113818" y="58545"/>
                  </a:cubicBezTo>
                  <a:cubicBezTo>
                    <a:pt x="117090" y="58545"/>
                    <a:pt x="120000" y="56000"/>
                    <a:pt x="120000" y="52363"/>
                  </a:cubicBezTo>
                  <a:cubicBezTo>
                    <a:pt x="120000" y="49090"/>
                    <a:pt x="117090" y="46545"/>
                    <a:pt x="113818" y="46545"/>
                  </a:cubicBezTo>
                  <a:cubicBezTo>
                    <a:pt x="111636" y="46545"/>
                    <a:pt x="109454" y="47636"/>
                    <a:pt x="108363" y="49818"/>
                  </a:cubicBezTo>
                  <a:cubicBezTo>
                    <a:pt x="103272" y="49818"/>
                    <a:pt x="103272" y="49818"/>
                    <a:pt x="103272" y="49818"/>
                  </a:cubicBezTo>
                  <a:cubicBezTo>
                    <a:pt x="103272" y="40363"/>
                    <a:pt x="103272" y="40363"/>
                    <a:pt x="103272" y="40363"/>
                  </a:cubicBezTo>
                  <a:cubicBezTo>
                    <a:pt x="108363" y="40363"/>
                    <a:pt x="108363" y="40363"/>
                    <a:pt x="108363" y="40363"/>
                  </a:cubicBezTo>
                  <a:cubicBezTo>
                    <a:pt x="109454" y="42181"/>
                    <a:pt x="111636" y="43636"/>
                    <a:pt x="113818" y="43636"/>
                  </a:cubicBezTo>
                  <a:cubicBezTo>
                    <a:pt x="117090" y="43636"/>
                    <a:pt x="120000" y="40727"/>
                    <a:pt x="120000" y="37454"/>
                  </a:cubicBezTo>
                  <a:cubicBezTo>
                    <a:pt x="120000" y="34181"/>
                    <a:pt x="117090" y="31272"/>
                    <a:pt x="113818" y="31272"/>
                  </a:cubicBezTo>
                  <a:cubicBezTo>
                    <a:pt x="111636" y="31272"/>
                    <a:pt x="109454" y="32727"/>
                    <a:pt x="108363" y="34545"/>
                  </a:cubicBezTo>
                  <a:cubicBezTo>
                    <a:pt x="103272" y="34545"/>
                    <a:pt x="103272" y="34545"/>
                    <a:pt x="103272" y="34545"/>
                  </a:cubicBezTo>
                  <a:cubicBezTo>
                    <a:pt x="103272" y="31636"/>
                    <a:pt x="103272" y="31636"/>
                    <a:pt x="103272" y="31636"/>
                  </a:cubicBezTo>
                  <a:cubicBezTo>
                    <a:pt x="103272" y="23636"/>
                    <a:pt x="96727" y="16727"/>
                    <a:pt x="88363" y="16727"/>
                  </a:cubicBezTo>
                  <a:cubicBezTo>
                    <a:pt x="85454" y="16727"/>
                    <a:pt x="85454" y="16727"/>
                    <a:pt x="85454" y="16727"/>
                  </a:cubicBezTo>
                  <a:cubicBezTo>
                    <a:pt x="85454" y="11636"/>
                    <a:pt x="85454" y="11636"/>
                    <a:pt x="85454" y="11636"/>
                  </a:cubicBezTo>
                  <a:cubicBezTo>
                    <a:pt x="87272" y="10545"/>
                    <a:pt x="88727" y="8363"/>
                    <a:pt x="88727" y="6181"/>
                  </a:cubicBezTo>
                  <a:cubicBezTo>
                    <a:pt x="88727" y="2909"/>
                    <a:pt x="86181" y="0"/>
                    <a:pt x="82545" y="0"/>
                  </a:cubicBezTo>
                  <a:cubicBezTo>
                    <a:pt x="79272" y="0"/>
                    <a:pt x="76727" y="2909"/>
                    <a:pt x="76727" y="6181"/>
                  </a:cubicBezTo>
                  <a:cubicBezTo>
                    <a:pt x="76727" y="8363"/>
                    <a:pt x="77818" y="10545"/>
                    <a:pt x="79636" y="11636"/>
                  </a:cubicBezTo>
                  <a:cubicBezTo>
                    <a:pt x="79636" y="16727"/>
                    <a:pt x="79636" y="16727"/>
                    <a:pt x="79636" y="16727"/>
                  </a:cubicBezTo>
                  <a:cubicBezTo>
                    <a:pt x="70545" y="16727"/>
                    <a:pt x="70545" y="16727"/>
                    <a:pt x="70545" y="16727"/>
                  </a:cubicBezTo>
                  <a:cubicBezTo>
                    <a:pt x="70545" y="11636"/>
                    <a:pt x="70545" y="11636"/>
                    <a:pt x="70545" y="11636"/>
                  </a:cubicBezTo>
                  <a:cubicBezTo>
                    <a:pt x="72363" y="10545"/>
                    <a:pt x="73818" y="8363"/>
                    <a:pt x="73818" y="6181"/>
                  </a:cubicBezTo>
                  <a:cubicBezTo>
                    <a:pt x="73818" y="2909"/>
                    <a:pt x="70909" y="0"/>
                    <a:pt x="67636" y="0"/>
                  </a:cubicBezTo>
                  <a:cubicBezTo>
                    <a:pt x="64363" y="0"/>
                    <a:pt x="61454" y="2909"/>
                    <a:pt x="61454" y="6181"/>
                  </a:cubicBezTo>
                  <a:cubicBezTo>
                    <a:pt x="61454" y="8363"/>
                    <a:pt x="62909" y="10545"/>
                    <a:pt x="64727" y="11636"/>
                  </a:cubicBezTo>
                  <a:cubicBezTo>
                    <a:pt x="64727" y="16727"/>
                    <a:pt x="64727" y="16727"/>
                    <a:pt x="64727" y="16727"/>
                  </a:cubicBezTo>
                  <a:cubicBezTo>
                    <a:pt x="55272" y="16727"/>
                    <a:pt x="55272" y="16727"/>
                    <a:pt x="55272" y="16727"/>
                  </a:cubicBezTo>
                  <a:cubicBezTo>
                    <a:pt x="55272" y="11636"/>
                    <a:pt x="55272" y="11636"/>
                    <a:pt x="55272" y="11636"/>
                  </a:cubicBezTo>
                  <a:cubicBezTo>
                    <a:pt x="57454" y="10545"/>
                    <a:pt x="58545" y="8363"/>
                    <a:pt x="58545" y="6181"/>
                  </a:cubicBezTo>
                  <a:cubicBezTo>
                    <a:pt x="58545" y="2909"/>
                    <a:pt x="56000" y="0"/>
                    <a:pt x="52363" y="0"/>
                  </a:cubicBezTo>
                  <a:cubicBezTo>
                    <a:pt x="49090" y="0"/>
                    <a:pt x="46545" y="2909"/>
                    <a:pt x="46545" y="6181"/>
                  </a:cubicBezTo>
                  <a:cubicBezTo>
                    <a:pt x="46545" y="8363"/>
                    <a:pt x="47636" y="10545"/>
                    <a:pt x="49818" y="11636"/>
                  </a:cubicBezTo>
                  <a:cubicBezTo>
                    <a:pt x="49818" y="16727"/>
                    <a:pt x="49818" y="16727"/>
                    <a:pt x="49818" y="16727"/>
                  </a:cubicBezTo>
                  <a:cubicBezTo>
                    <a:pt x="40363" y="16727"/>
                    <a:pt x="40363" y="16727"/>
                    <a:pt x="40363" y="16727"/>
                  </a:cubicBezTo>
                  <a:cubicBezTo>
                    <a:pt x="40363" y="11636"/>
                    <a:pt x="40363" y="11636"/>
                    <a:pt x="40363" y="11636"/>
                  </a:cubicBezTo>
                  <a:cubicBezTo>
                    <a:pt x="42181" y="10545"/>
                    <a:pt x="43636" y="8363"/>
                    <a:pt x="43636" y="6181"/>
                  </a:cubicBezTo>
                  <a:cubicBezTo>
                    <a:pt x="43636" y="2909"/>
                    <a:pt x="40727" y="0"/>
                    <a:pt x="37454" y="0"/>
                  </a:cubicBezTo>
                  <a:cubicBezTo>
                    <a:pt x="34181" y="0"/>
                    <a:pt x="31272" y="2909"/>
                    <a:pt x="31272" y="6181"/>
                  </a:cubicBezTo>
                  <a:cubicBezTo>
                    <a:pt x="31272" y="8363"/>
                    <a:pt x="32727" y="10545"/>
                    <a:pt x="34545" y="11636"/>
                  </a:cubicBezTo>
                  <a:cubicBezTo>
                    <a:pt x="34545" y="16727"/>
                    <a:pt x="34545" y="16727"/>
                    <a:pt x="34545" y="16727"/>
                  </a:cubicBezTo>
                  <a:cubicBezTo>
                    <a:pt x="31636" y="16727"/>
                    <a:pt x="31636" y="16727"/>
                    <a:pt x="31636" y="16727"/>
                  </a:cubicBezTo>
                  <a:cubicBezTo>
                    <a:pt x="23636" y="16727"/>
                    <a:pt x="16727" y="23636"/>
                    <a:pt x="16727" y="31636"/>
                  </a:cubicBezTo>
                  <a:cubicBezTo>
                    <a:pt x="16727" y="34545"/>
                    <a:pt x="16727" y="34545"/>
                    <a:pt x="16727" y="34545"/>
                  </a:cubicBezTo>
                  <a:cubicBezTo>
                    <a:pt x="11636" y="34545"/>
                    <a:pt x="11636" y="34545"/>
                    <a:pt x="11636" y="34545"/>
                  </a:cubicBezTo>
                  <a:cubicBezTo>
                    <a:pt x="10545" y="32727"/>
                    <a:pt x="8363" y="31272"/>
                    <a:pt x="6181" y="31272"/>
                  </a:cubicBezTo>
                  <a:cubicBezTo>
                    <a:pt x="2909" y="31272"/>
                    <a:pt x="0" y="34181"/>
                    <a:pt x="0" y="37454"/>
                  </a:cubicBezTo>
                  <a:cubicBezTo>
                    <a:pt x="0" y="40727"/>
                    <a:pt x="2909" y="43636"/>
                    <a:pt x="6181" y="43636"/>
                  </a:cubicBezTo>
                  <a:cubicBezTo>
                    <a:pt x="8363" y="43636"/>
                    <a:pt x="10545" y="42181"/>
                    <a:pt x="11636" y="40363"/>
                  </a:cubicBezTo>
                  <a:cubicBezTo>
                    <a:pt x="16727" y="40363"/>
                    <a:pt x="16727" y="40363"/>
                    <a:pt x="16727" y="40363"/>
                  </a:cubicBezTo>
                  <a:cubicBezTo>
                    <a:pt x="16727" y="49818"/>
                    <a:pt x="16727" y="49818"/>
                    <a:pt x="16727" y="49818"/>
                  </a:cubicBezTo>
                  <a:cubicBezTo>
                    <a:pt x="11636" y="49818"/>
                    <a:pt x="11636" y="49818"/>
                    <a:pt x="11636" y="49818"/>
                  </a:cubicBezTo>
                  <a:cubicBezTo>
                    <a:pt x="10545" y="47636"/>
                    <a:pt x="8363" y="46545"/>
                    <a:pt x="6181" y="46545"/>
                  </a:cubicBezTo>
                  <a:cubicBezTo>
                    <a:pt x="2909" y="46545"/>
                    <a:pt x="0" y="49090"/>
                    <a:pt x="0" y="52363"/>
                  </a:cubicBezTo>
                  <a:cubicBezTo>
                    <a:pt x="0" y="56000"/>
                    <a:pt x="2909" y="58545"/>
                    <a:pt x="6181" y="58545"/>
                  </a:cubicBezTo>
                  <a:cubicBezTo>
                    <a:pt x="8363" y="58545"/>
                    <a:pt x="10545" y="57454"/>
                    <a:pt x="11636" y="55272"/>
                  </a:cubicBezTo>
                  <a:cubicBezTo>
                    <a:pt x="16727" y="55272"/>
                    <a:pt x="16727" y="55272"/>
                    <a:pt x="16727" y="55272"/>
                  </a:cubicBezTo>
                  <a:cubicBezTo>
                    <a:pt x="16727" y="64727"/>
                    <a:pt x="16727" y="64727"/>
                    <a:pt x="16727" y="64727"/>
                  </a:cubicBezTo>
                  <a:cubicBezTo>
                    <a:pt x="11636" y="64727"/>
                    <a:pt x="11636" y="64727"/>
                    <a:pt x="11636" y="64727"/>
                  </a:cubicBezTo>
                  <a:cubicBezTo>
                    <a:pt x="10545" y="62909"/>
                    <a:pt x="8363" y="61454"/>
                    <a:pt x="6181" y="61454"/>
                  </a:cubicBezTo>
                  <a:cubicBezTo>
                    <a:pt x="2909" y="61454"/>
                    <a:pt x="0" y="64363"/>
                    <a:pt x="0" y="67636"/>
                  </a:cubicBezTo>
                  <a:cubicBezTo>
                    <a:pt x="0" y="70909"/>
                    <a:pt x="2909" y="73818"/>
                    <a:pt x="6181" y="73818"/>
                  </a:cubicBezTo>
                  <a:cubicBezTo>
                    <a:pt x="8363" y="73818"/>
                    <a:pt x="10545" y="72363"/>
                    <a:pt x="11636" y="70545"/>
                  </a:cubicBezTo>
                  <a:cubicBezTo>
                    <a:pt x="16727" y="70545"/>
                    <a:pt x="16727" y="70545"/>
                    <a:pt x="16727" y="70545"/>
                  </a:cubicBezTo>
                  <a:cubicBezTo>
                    <a:pt x="16727" y="79636"/>
                    <a:pt x="16727" y="79636"/>
                    <a:pt x="16727" y="79636"/>
                  </a:cubicBezTo>
                  <a:cubicBezTo>
                    <a:pt x="11636" y="79636"/>
                    <a:pt x="11636" y="79636"/>
                    <a:pt x="11636" y="79636"/>
                  </a:cubicBezTo>
                  <a:cubicBezTo>
                    <a:pt x="10545" y="77818"/>
                    <a:pt x="8363" y="76727"/>
                    <a:pt x="6181" y="76727"/>
                  </a:cubicBezTo>
                  <a:cubicBezTo>
                    <a:pt x="2909" y="76727"/>
                    <a:pt x="0" y="79272"/>
                    <a:pt x="0" y="82545"/>
                  </a:cubicBezTo>
                  <a:cubicBezTo>
                    <a:pt x="0" y="86181"/>
                    <a:pt x="2909" y="88727"/>
                    <a:pt x="6181" y="88727"/>
                  </a:cubicBezTo>
                  <a:cubicBezTo>
                    <a:pt x="8363" y="88727"/>
                    <a:pt x="10545" y="87272"/>
                    <a:pt x="11636" y="85454"/>
                  </a:cubicBezTo>
                  <a:cubicBezTo>
                    <a:pt x="16727" y="85454"/>
                    <a:pt x="16727" y="85454"/>
                    <a:pt x="16727" y="85454"/>
                  </a:cubicBezTo>
                  <a:cubicBezTo>
                    <a:pt x="16727" y="88363"/>
                    <a:pt x="16727" y="88363"/>
                    <a:pt x="16727" y="88363"/>
                  </a:cubicBezTo>
                  <a:cubicBezTo>
                    <a:pt x="16727" y="96727"/>
                    <a:pt x="23636" y="103272"/>
                    <a:pt x="31636" y="103272"/>
                  </a:cubicBezTo>
                  <a:cubicBezTo>
                    <a:pt x="34545" y="103272"/>
                    <a:pt x="34545" y="103272"/>
                    <a:pt x="34545" y="103272"/>
                  </a:cubicBezTo>
                  <a:cubicBezTo>
                    <a:pt x="34545" y="108363"/>
                    <a:pt x="34545" y="108363"/>
                    <a:pt x="34545" y="108363"/>
                  </a:cubicBezTo>
                  <a:cubicBezTo>
                    <a:pt x="32727" y="109454"/>
                    <a:pt x="31272" y="111636"/>
                    <a:pt x="31272" y="113818"/>
                  </a:cubicBezTo>
                  <a:cubicBezTo>
                    <a:pt x="31272" y="117090"/>
                    <a:pt x="34181" y="120000"/>
                    <a:pt x="37454" y="120000"/>
                  </a:cubicBezTo>
                  <a:cubicBezTo>
                    <a:pt x="40727" y="120000"/>
                    <a:pt x="43636" y="117090"/>
                    <a:pt x="43636" y="113818"/>
                  </a:cubicBezTo>
                  <a:cubicBezTo>
                    <a:pt x="43636" y="111636"/>
                    <a:pt x="42181" y="109454"/>
                    <a:pt x="40363" y="108363"/>
                  </a:cubicBezTo>
                  <a:cubicBezTo>
                    <a:pt x="40363" y="103272"/>
                    <a:pt x="40363" y="103272"/>
                    <a:pt x="40363" y="103272"/>
                  </a:cubicBezTo>
                  <a:cubicBezTo>
                    <a:pt x="49818" y="103272"/>
                    <a:pt x="49818" y="103272"/>
                    <a:pt x="49818" y="103272"/>
                  </a:cubicBezTo>
                  <a:cubicBezTo>
                    <a:pt x="49818" y="108363"/>
                    <a:pt x="49818" y="108363"/>
                    <a:pt x="49818" y="108363"/>
                  </a:cubicBezTo>
                  <a:cubicBezTo>
                    <a:pt x="47636" y="109454"/>
                    <a:pt x="46545" y="111636"/>
                    <a:pt x="46545" y="113818"/>
                  </a:cubicBezTo>
                  <a:cubicBezTo>
                    <a:pt x="46545" y="117090"/>
                    <a:pt x="49090" y="120000"/>
                    <a:pt x="52363" y="120000"/>
                  </a:cubicBezTo>
                  <a:cubicBezTo>
                    <a:pt x="56000" y="120000"/>
                    <a:pt x="58545" y="117090"/>
                    <a:pt x="58545" y="113818"/>
                  </a:cubicBezTo>
                  <a:cubicBezTo>
                    <a:pt x="58545" y="111636"/>
                    <a:pt x="57454" y="109454"/>
                    <a:pt x="55272" y="108363"/>
                  </a:cubicBezTo>
                  <a:cubicBezTo>
                    <a:pt x="55272" y="103272"/>
                    <a:pt x="55272" y="103272"/>
                    <a:pt x="55272" y="103272"/>
                  </a:cubicBezTo>
                  <a:cubicBezTo>
                    <a:pt x="64727" y="103272"/>
                    <a:pt x="64727" y="103272"/>
                    <a:pt x="64727" y="103272"/>
                  </a:cubicBezTo>
                  <a:cubicBezTo>
                    <a:pt x="64727" y="108363"/>
                    <a:pt x="64727" y="108363"/>
                    <a:pt x="64727" y="108363"/>
                  </a:cubicBezTo>
                  <a:cubicBezTo>
                    <a:pt x="62909" y="109454"/>
                    <a:pt x="61454" y="111636"/>
                    <a:pt x="61454" y="113818"/>
                  </a:cubicBezTo>
                  <a:cubicBezTo>
                    <a:pt x="61454" y="117090"/>
                    <a:pt x="64363" y="120000"/>
                    <a:pt x="67636" y="120000"/>
                  </a:cubicBezTo>
                  <a:cubicBezTo>
                    <a:pt x="70909" y="120000"/>
                    <a:pt x="73818" y="117090"/>
                    <a:pt x="73818" y="113818"/>
                  </a:cubicBezTo>
                  <a:cubicBezTo>
                    <a:pt x="73818" y="111636"/>
                    <a:pt x="72363" y="109454"/>
                    <a:pt x="70545" y="108363"/>
                  </a:cubicBezTo>
                  <a:cubicBezTo>
                    <a:pt x="70545" y="103272"/>
                    <a:pt x="70545" y="103272"/>
                    <a:pt x="70545" y="103272"/>
                  </a:cubicBezTo>
                  <a:cubicBezTo>
                    <a:pt x="79636" y="103272"/>
                    <a:pt x="79636" y="103272"/>
                    <a:pt x="79636" y="103272"/>
                  </a:cubicBezTo>
                  <a:cubicBezTo>
                    <a:pt x="79636" y="108363"/>
                    <a:pt x="79636" y="108363"/>
                    <a:pt x="79636" y="108363"/>
                  </a:cubicBezTo>
                  <a:cubicBezTo>
                    <a:pt x="77818" y="109454"/>
                    <a:pt x="76727" y="111636"/>
                    <a:pt x="76727" y="113818"/>
                  </a:cubicBezTo>
                  <a:cubicBezTo>
                    <a:pt x="76727" y="117090"/>
                    <a:pt x="79272" y="120000"/>
                    <a:pt x="82545" y="120000"/>
                  </a:cubicBezTo>
                  <a:cubicBezTo>
                    <a:pt x="86181" y="120000"/>
                    <a:pt x="88727" y="117090"/>
                    <a:pt x="88727" y="113818"/>
                  </a:cubicBezTo>
                  <a:cubicBezTo>
                    <a:pt x="88727" y="111636"/>
                    <a:pt x="87272" y="109454"/>
                    <a:pt x="85454" y="108363"/>
                  </a:cubicBezTo>
                  <a:cubicBezTo>
                    <a:pt x="85454" y="103272"/>
                    <a:pt x="85454" y="103272"/>
                    <a:pt x="85454" y="103272"/>
                  </a:cubicBezTo>
                  <a:cubicBezTo>
                    <a:pt x="88363" y="103272"/>
                    <a:pt x="88363" y="103272"/>
                    <a:pt x="88363" y="103272"/>
                  </a:cubicBezTo>
                  <a:cubicBezTo>
                    <a:pt x="96727" y="103272"/>
                    <a:pt x="103272" y="96727"/>
                    <a:pt x="103272" y="88363"/>
                  </a:cubicBezTo>
                  <a:cubicBezTo>
                    <a:pt x="103272" y="85454"/>
                    <a:pt x="103272" y="85454"/>
                    <a:pt x="103272" y="85454"/>
                  </a:cubicBezTo>
                  <a:cubicBezTo>
                    <a:pt x="108363" y="85454"/>
                    <a:pt x="108363" y="85454"/>
                    <a:pt x="108363" y="85454"/>
                  </a:cubicBezTo>
                  <a:cubicBezTo>
                    <a:pt x="109454" y="87272"/>
                    <a:pt x="111636" y="88727"/>
                    <a:pt x="113818" y="88727"/>
                  </a:cubicBezTo>
                  <a:cubicBezTo>
                    <a:pt x="117090" y="88727"/>
                    <a:pt x="120000" y="86181"/>
                    <a:pt x="120000" y="82545"/>
                  </a:cubicBezTo>
                  <a:cubicBezTo>
                    <a:pt x="120000" y="79272"/>
                    <a:pt x="117090" y="76727"/>
                    <a:pt x="113818" y="76727"/>
                  </a:cubicBezTo>
                  <a:cubicBezTo>
                    <a:pt x="111636" y="76727"/>
                    <a:pt x="109454" y="77818"/>
                    <a:pt x="108363" y="79636"/>
                  </a:cubicBezTo>
                  <a:cubicBezTo>
                    <a:pt x="103272" y="79636"/>
                    <a:pt x="103272" y="79636"/>
                    <a:pt x="103272" y="79636"/>
                  </a:cubicBezTo>
                  <a:cubicBezTo>
                    <a:pt x="103272" y="70545"/>
                    <a:pt x="103272" y="70545"/>
                    <a:pt x="103272" y="70545"/>
                  </a:cubicBezTo>
                  <a:cubicBezTo>
                    <a:pt x="108363" y="70545"/>
                    <a:pt x="108363" y="70545"/>
                    <a:pt x="108363" y="70545"/>
                  </a:cubicBezTo>
                  <a:cubicBezTo>
                    <a:pt x="109454" y="72363"/>
                    <a:pt x="111636" y="73818"/>
                    <a:pt x="113818" y="73818"/>
                  </a:cubicBezTo>
                  <a:cubicBezTo>
                    <a:pt x="117090" y="73818"/>
                    <a:pt x="120000" y="70909"/>
                    <a:pt x="120000" y="67636"/>
                  </a:cubicBezTo>
                  <a:cubicBezTo>
                    <a:pt x="120000" y="64363"/>
                    <a:pt x="117090" y="61454"/>
                    <a:pt x="113818" y="61454"/>
                  </a:cubicBezTo>
                  <a:cubicBezTo>
                    <a:pt x="111636" y="61454"/>
                    <a:pt x="109454" y="62909"/>
                    <a:pt x="108363" y="64727"/>
                  </a:cubicBezTo>
                  <a:cubicBezTo>
                    <a:pt x="103272" y="64727"/>
                    <a:pt x="103272" y="64727"/>
                    <a:pt x="103272" y="64727"/>
                  </a:cubicBezTo>
                  <a:cubicBezTo>
                    <a:pt x="103272" y="55272"/>
                    <a:pt x="103272" y="55272"/>
                    <a:pt x="103272" y="55272"/>
                  </a:cubicBezTo>
                  <a:lnTo>
                    <a:pt x="108363" y="55272"/>
                  </a:lnTo>
                  <a:close/>
                  <a:moveTo>
                    <a:pt x="60000" y="97090"/>
                  </a:moveTo>
                  <a:cubicBezTo>
                    <a:pt x="39636" y="97090"/>
                    <a:pt x="22909" y="80363"/>
                    <a:pt x="22909" y="60000"/>
                  </a:cubicBezTo>
                  <a:cubicBezTo>
                    <a:pt x="22909" y="39636"/>
                    <a:pt x="39636" y="22909"/>
                    <a:pt x="60000" y="22909"/>
                  </a:cubicBezTo>
                  <a:cubicBezTo>
                    <a:pt x="80363" y="22909"/>
                    <a:pt x="97090" y="39636"/>
                    <a:pt x="97090" y="60000"/>
                  </a:cubicBezTo>
                  <a:cubicBezTo>
                    <a:pt x="97090" y="80363"/>
                    <a:pt x="80363" y="97090"/>
                    <a:pt x="60000" y="970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82767" tIns="146221" rIns="182767" bIns="146221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44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645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No 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>
                <a:hlinkClick r:id="rId2"/>
              </a:rPr>
              <a:t>https://docs.microsoft.com/en-us/azure/virtual-machines/linux/docker-compose-quickstart</a:t>
            </a:r>
            <a:r>
              <a:rPr lang="de-DE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1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Windows Containers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367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Windows Container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1519087"/>
            <a:ext cx="6013526" cy="4504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3986" y="1861073"/>
            <a:ext cx="5147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On Windows Clients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Natively on Windows Server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With Azure Container 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7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Windows Container on Client PC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4" y="1441525"/>
            <a:ext cx="6119825" cy="5091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8080" y="3448593"/>
            <a:ext cx="324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Select in context menu in task bar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6386" y="4120179"/>
            <a:ext cx="3958814" cy="114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Windows Container on Windows Server 2016</a:t>
            </a:r>
            <a:endParaRPr lang="en-US" dirty="0">
              <a:latin typeface="+mj-lt"/>
            </a:endParaRPr>
          </a:p>
        </p:txBody>
      </p:sp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69" y="2040357"/>
            <a:ext cx="9378352" cy="3389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883" y="5819887"/>
            <a:ext cx="10376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instructions at: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://blog.docker.com/2016/09/build-your-first-docker-windows-server-container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Docker with Windows Server 2016 on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Demo script – Docker on Windows Server 2016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91" y="1211262"/>
            <a:ext cx="11650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Based on </a:t>
            </a:r>
            <a:r>
              <a:rPr lang="de-DE" sz="2000" dirty="0">
                <a:hlinkClick r:id="rId2"/>
              </a:rPr>
              <a:t>https://blog.docker.com/2016/09/build-your-first-docker-windows-server-container</a:t>
            </a:r>
            <a:r>
              <a:rPr lang="de-DE" sz="2000" dirty="0" smtClean="0">
                <a:hlinkClick r:id="rId2"/>
              </a:rPr>
              <a:t>/</a:t>
            </a:r>
            <a:r>
              <a:rPr lang="de-DE" sz="2000" dirty="0" smtClean="0"/>
              <a:t> 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Open Azure Portal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Create new VM based on ‚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Windows Server 2016 Datacenter - with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Containers</a:t>
            </a:r>
            <a:r>
              <a:rPr lang="en-US" sz="2000" dirty="0" smtClean="0"/>
              <a:t>’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Use Remote Desktop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Open local PowerShell Prompt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Show docker info: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docker info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Show basic installed images: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docker images –a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Create an image on the fly: </a:t>
            </a:r>
            <a:r>
              <a:rPr lang="en-US" sz="2000" dirty="0">
                <a:latin typeface="Courier New" panose="02070309020205020404" pitchFamily="49" charset="0"/>
              </a:rPr>
              <a:t>"FROM </a:t>
            </a:r>
            <a:r>
              <a:rPr lang="en-US" sz="2000" dirty="0" err="1">
                <a:latin typeface="Courier New" panose="02070309020205020404" pitchFamily="49" charset="0"/>
              </a:rPr>
              <a:t>microsoft</a:t>
            </a:r>
            <a:r>
              <a:rPr lang="en-US" sz="2000" dirty="0">
                <a:latin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</a:rPr>
              <a:t>windowsservercore</a:t>
            </a:r>
            <a:r>
              <a:rPr lang="en-US" sz="2000" dirty="0">
                <a:latin typeface="Courier New" panose="02070309020205020404" pitchFamily="49" charset="0"/>
              </a:rPr>
              <a:t> `n CMD echo Hello World!" | </a:t>
            </a:r>
            <a:r>
              <a:rPr lang="en-US" sz="2000" dirty="0" err="1">
                <a:latin typeface="Courier New" panose="02070309020205020404" pitchFamily="49" charset="0"/>
              </a:rPr>
              <a:t>docker</a:t>
            </a:r>
            <a:r>
              <a:rPr lang="en-US" sz="2000" dirty="0">
                <a:latin typeface="Courier New" panose="02070309020205020404" pitchFamily="49" charset="0"/>
              </a:rPr>
              <a:t> build -t </a:t>
            </a:r>
            <a:r>
              <a:rPr lang="en-US" sz="2000" dirty="0" err="1" smtClean="0">
                <a:latin typeface="Courier New" panose="02070309020205020404" pitchFamily="49" charset="0"/>
              </a:rPr>
              <a:t>jmayrbaeurl</a:t>
            </a:r>
            <a:r>
              <a:rPr lang="en-US" sz="2000" dirty="0" smtClean="0">
                <a:latin typeface="Courier New" panose="02070309020205020404" pitchFamily="49" charset="0"/>
              </a:rPr>
              <a:t>/windows-test-image –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Run the container: </a:t>
            </a:r>
            <a:r>
              <a:rPr lang="de-DE" sz="2000" dirty="0">
                <a:latin typeface="Courier New" panose="02070309020205020404" pitchFamily="49" charset="0"/>
              </a:rPr>
              <a:t>docker run jmayrbaeurl/windows-test-image</a:t>
            </a:r>
            <a:endParaRPr lang="de-DE" sz="2000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Windows base images and ecosystem</a:t>
            </a:r>
            <a:endParaRPr lang="en-US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18561"/>
              </p:ext>
            </p:extLst>
          </p:nvPr>
        </p:nvGraphicFramePr>
        <p:xfrm>
          <a:off x="953311" y="1550725"/>
          <a:ext cx="10447506" cy="3610771"/>
        </p:xfrm>
        <a:graphic>
          <a:graphicData uri="http://schemas.openxmlformats.org/drawingml/2006/table">
            <a:tbl>
              <a:tblPr firstRow="1" bandRow="1">
                <a:tableStyleId>{71F9BD93-3328-40C4-B88E-D91356B2A46E}</a:tableStyleId>
              </a:tblPr>
              <a:tblGrid>
                <a:gridCol w="5223753">
                  <a:extLst>
                    <a:ext uri="{9D8B030D-6E8A-4147-A177-3AD203B41FA5}">
                      <a16:colId xmlns:a16="http://schemas.microsoft.com/office/drawing/2014/main" val="3742275319"/>
                    </a:ext>
                  </a:extLst>
                </a:gridCol>
                <a:gridCol w="5223753">
                  <a:extLst>
                    <a:ext uri="{9D8B030D-6E8A-4147-A177-3AD203B41FA5}">
                      <a16:colId xmlns:a16="http://schemas.microsoft.com/office/drawing/2014/main" val="3314208478"/>
                    </a:ext>
                  </a:extLst>
                </a:gridCol>
              </a:tblGrid>
              <a:tr h="95901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microsoft</a:t>
                      </a: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windowsservercore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microsoft</a:t>
                      </a: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nanoserver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9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basically Windows Server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dotNet</a:t>
                      </a:r>
                      <a:r>
                        <a:rPr lang="en-US" sz="2800" dirty="0" smtClean="0"/>
                        <a:t> framework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9.3 Gigs large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fully compatible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supports existing Windows Apps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latin typeface="Segoe UI"/>
                          <a:ea typeface="Segoe UI"/>
                          <a:cs typeface="Segoe UI"/>
                          <a:sym typeface="Arial"/>
                        </a:rPr>
                        <a:t>very smaller ~600MB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latin typeface="Segoe UI"/>
                          <a:ea typeface="Segoe UI"/>
                          <a:cs typeface="Segoe UI"/>
                          <a:sym typeface="Arial"/>
                        </a:rPr>
                        <a:t>no graphic stack,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latin typeface="Segoe UI"/>
                          <a:ea typeface="Segoe UI"/>
                          <a:cs typeface="Segoe UI"/>
                          <a:sym typeface="Arial"/>
                        </a:rPr>
                        <a:t>Faster</a:t>
                      </a:r>
                      <a:r>
                        <a:rPr lang="en-US" sz="2800" b="0" i="0" u="none" strike="noStrike" cap="none" baseline="0" dirty="0" smtClean="0">
                          <a:solidFill>
                            <a:schemeClr val="dk1"/>
                          </a:solidFill>
                          <a:latin typeface="Segoe UI"/>
                          <a:ea typeface="Segoe UI"/>
                          <a:cs typeface="Segoe UI"/>
                          <a:sym typeface="Arial"/>
                        </a:rPr>
                        <a:t> and less memory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latin typeface="Segoe UI"/>
                          <a:ea typeface="Segoe UI"/>
                          <a:cs typeface="Segoe UI"/>
                          <a:sym typeface="Arial"/>
                        </a:rPr>
                        <a:t>smaller API surface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latin typeface="Segoe UI"/>
                          <a:ea typeface="Segoe UI"/>
                          <a:cs typeface="Segoe UI"/>
                          <a:sym typeface="Arial"/>
                        </a:rPr>
                        <a:t>existing application mightn't be compatible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561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311" y="5778230"/>
            <a:ext cx="1044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 more details see </a:t>
            </a:r>
            <a:r>
              <a:rPr lang="de-DE" dirty="0">
                <a:hlinkClick r:id="rId2"/>
              </a:rPr>
              <a:t>https://blogs.technet.microsoft.com/windowsserver/2016/06/21/the-windows-server-2016-application-platform-nano-server-containers-and-devops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Available images on Docker Hub registry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1289590"/>
            <a:ext cx="109918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Azure Services for Docker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40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Azure Services for Containers – Container Registry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1" y="1517799"/>
            <a:ext cx="120110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Azure Services for Containers – </a:t>
            </a:r>
            <a:r>
              <a:rPr lang="de-DE" dirty="0" smtClean="0">
                <a:latin typeface="+mj-lt"/>
              </a:rPr>
              <a:t>Container Service</a:t>
            </a:r>
            <a:endParaRPr lang="en-US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94426" y="1919041"/>
            <a:ext cx="6842045" cy="4614208"/>
          </a:xfrm>
          <a:prstGeom prst="roundRect">
            <a:avLst>
              <a:gd name="adj" fmla="val 5367"/>
            </a:avLst>
          </a:prstGeom>
          <a:solidFill>
            <a:srgbClr val="28282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388332" y="1676189"/>
            <a:ext cx="4044377" cy="38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94426" y="1353177"/>
            <a:ext cx="6842044" cy="2247845"/>
          </a:xfrm>
          <a:custGeom>
            <a:avLst/>
            <a:gdLst>
              <a:gd name="T0" fmla="*/ 1309 w 1309"/>
              <a:gd name="T1" fmla="*/ 660 h 812"/>
              <a:gd name="T2" fmla="*/ 1157 w 1309"/>
              <a:gd name="T3" fmla="*/ 509 h 812"/>
              <a:gd name="T4" fmla="*/ 1139 w 1309"/>
              <a:gd name="T5" fmla="*/ 510 h 812"/>
              <a:gd name="T6" fmla="*/ 1153 w 1309"/>
              <a:gd name="T7" fmla="*/ 403 h 812"/>
              <a:gd name="T8" fmla="*/ 749 w 1309"/>
              <a:gd name="T9" fmla="*/ 0 h 812"/>
              <a:gd name="T10" fmla="*/ 367 w 1309"/>
              <a:gd name="T11" fmla="*/ 275 h 812"/>
              <a:gd name="T12" fmla="*/ 276 w 1309"/>
              <a:gd name="T13" fmla="*/ 260 h 812"/>
              <a:gd name="T14" fmla="*/ 0 w 1309"/>
              <a:gd name="T15" fmla="*/ 536 h 812"/>
              <a:gd name="T16" fmla="*/ 276 w 1309"/>
              <a:gd name="T17" fmla="*/ 812 h 812"/>
              <a:gd name="T18" fmla="*/ 277 w 1309"/>
              <a:gd name="T19" fmla="*/ 812 h 812"/>
              <a:gd name="T20" fmla="*/ 277 w 1309"/>
              <a:gd name="T21" fmla="*/ 812 h 812"/>
              <a:gd name="T22" fmla="*/ 1170 w 1309"/>
              <a:gd name="T23" fmla="*/ 812 h 812"/>
              <a:gd name="T24" fmla="*/ 1169 w 1309"/>
              <a:gd name="T25" fmla="*/ 811 h 812"/>
              <a:gd name="T26" fmla="*/ 1309 w 1309"/>
              <a:gd name="T27" fmla="*/ 66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9" h="812">
                <a:moveTo>
                  <a:pt x="1309" y="660"/>
                </a:moveTo>
                <a:cubicBezTo>
                  <a:pt x="1309" y="577"/>
                  <a:pt x="1241" y="509"/>
                  <a:pt x="1157" y="509"/>
                </a:cubicBezTo>
                <a:cubicBezTo>
                  <a:pt x="1151" y="509"/>
                  <a:pt x="1145" y="509"/>
                  <a:pt x="1139" y="510"/>
                </a:cubicBezTo>
                <a:cubicBezTo>
                  <a:pt x="1148" y="476"/>
                  <a:pt x="1153" y="440"/>
                  <a:pt x="1153" y="403"/>
                </a:cubicBezTo>
                <a:cubicBezTo>
                  <a:pt x="1153" y="180"/>
                  <a:pt x="972" y="0"/>
                  <a:pt x="749" y="0"/>
                </a:cubicBezTo>
                <a:cubicBezTo>
                  <a:pt x="571" y="0"/>
                  <a:pt x="420" y="115"/>
                  <a:pt x="367" y="275"/>
                </a:cubicBezTo>
                <a:cubicBezTo>
                  <a:pt x="338" y="265"/>
                  <a:pt x="308" y="260"/>
                  <a:pt x="276" y="260"/>
                </a:cubicBezTo>
                <a:cubicBezTo>
                  <a:pt x="124" y="260"/>
                  <a:pt x="0" y="383"/>
                  <a:pt x="0" y="536"/>
                </a:cubicBezTo>
                <a:cubicBezTo>
                  <a:pt x="0" y="688"/>
                  <a:pt x="124" y="812"/>
                  <a:pt x="276" y="812"/>
                </a:cubicBezTo>
                <a:cubicBezTo>
                  <a:pt x="277" y="812"/>
                  <a:pt x="277" y="812"/>
                  <a:pt x="277" y="812"/>
                </a:cubicBezTo>
                <a:cubicBezTo>
                  <a:pt x="277" y="812"/>
                  <a:pt x="277" y="812"/>
                  <a:pt x="277" y="812"/>
                </a:cubicBezTo>
                <a:cubicBezTo>
                  <a:pt x="1170" y="812"/>
                  <a:pt x="1170" y="812"/>
                  <a:pt x="1170" y="812"/>
                </a:cubicBezTo>
                <a:cubicBezTo>
                  <a:pt x="1169" y="811"/>
                  <a:pt x="1169" y="811"/>
                  <a:pt x="1169" y="811"/>
                </a:cubicBezTo>
                <a:cubicBezTo>
                  <a:pt x="1247" y="805"/>
                  <a:pt x="1309" y="740"/>
                  <a:pt x="1309" y="66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Azure Container Service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3992152" y="3601022"/>
            <a:ext cx="166664" cy="631736"/>
          </a:xfrm>
          <a:custGeom>
            <a:avLst/>
            <a:gdLst>
              <a:gd name="T0" fmla="*/ 105 w 105"/>
              <a:gd name="T1" fmla="*/ 0 h 398"/>
              <a:gd name="T2" fmla="*/ 3 w 105"/>
              <a:gd name="T3" fmla="*/ 0 h 398"/>
              <a:gd name="T4" fmla="*/ 0 w 105"/>
              <a:gd name="T5" fmla="*/ 398 h 398"/>
              <a:gd name="T6" fmla="*/ 102 w 105"/>
              <a:gd name="T7" fmla="*/ 398 h 398"/>
              <a:gd name="T8" fmla="*/ 105 w 105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398">
                <a:moveTo>
                  <a:pt x="105" y="0"/>
                </a:moveTo>
                <a:lnTo>
                  <a:pt x="3" y="0"/>
                </a:lnTo>
                <a:lnTo>
                  <a:pt x="0" y="398"/>
                </a:lnTo>
                <a:lnTo>
                  <a:pt x="102" y="398"/>
                </a:lnTo>
                <a:lnTo>
                  <a:pt x="105" y="0"/>
                </a:lnTo>
                <a:close/>
              </a:path>
            </a:pathLst>
          </a:custGeom>
          <a:solidFill>
            <a:srgbClr val="ECA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3992152" y="3977206"/>
            <a:ext cx="161902" cy="255552"/>
          </a:xfrm>
          <a:custGeom>
            <a:avLst/>
            <a:gdLst>
              <a:gd name="T0" fmla="*/ 102 w 102"/>
              <a:gd name="T1" fmla="*/ 51 h 161"/>
              <a:gd name="T2" fmla="*/ 2 w 102"/>
              <a:gd name="T3" fmla="*/ 0 h 161"/>
              <a:gd name="T4" fmla="*/ 0 w 102"/>
              <a:gd name="T5" fmla="*/ 161 h 161"/>
              <a:gd name="T6" fmla="*/ 102 w 102"/>
              <a:gd name="T7" fmla="*/ 161 h 161"/>
              <a:gd name="T8" fmla="*/ 102 w 102"/>
              <a:gd name="T9" fmla="*/ 5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61">
                <a:moveTo>
                  <a:pt x="102" y="51"/>
                </a:moveTo>
                <a:lnTo>
                  <a:pt x="2" y="0"/>
                </a:lnTo>
                <a:lnTo>
                  <a:pt x="0" y="161"/>
                </a:lnTo>
                <a:lnTo>
                  <a:pt x="102" y="161"/>
                </a:lnTo>
                <a:lnTo>
                  <a:pt x="102" y="51"/>
                </a:lnTo>
                <a:close/>
              </a:path>
            </a:pathLst>
          </a:custGeom>
          <a:solidFill>
            <a:srgbClr val="AF79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3838186" y="3280392"/>
            <a:ext cx="479358" cy="406342"/>
          </a:xfrm>
          <a:custGeom>
            <a:avLst/>
            <a:gdLst>
              <a:gd name="T0" fmla="*/ 62 w 193"/>
              <a:gd name="T1" fmla="*/ 34 h 164"/>
              <a:gd name="T2" fmla="*/ 48 w 193"/>
              <a:gd name="T3" fmla="*/ 68 h 164"/>
              <a:gd name="T4" fmla="*/ 96 w 193"/>
              <a:gd name="T5" fmla="*/ 116 h 164"/>
              <a:gd name="T6" fmla="*/ 144 w 193"/>
              <a:gd name="T7" fmla="*/ 67 h 164"/>
              <a:gd name="T8" fmla="*/ 130 w 193"/>
              <a:gd name="T9" fmla="*/ 34 h 164"/>
              <a:gd name="T10" fmla="*/ 165 w 193"/>
              <a:gd name="T11" fmla="*/ 0 h 164"/>
              <a:gd name="T12" fmla="*/ 192 w 193"/>
              <a:gd name="T13" fmla="*/ 67 h 164"/>
              <a:gd name="T14" fmla="*/ 96 w 193"/>
              <a:gd name="T15" fmla="*/ 164 h 164"/>
              <a:gd name="T16" fmla="*/ 0 w 193"/>
              <a:gd name="T17" fmla="*/ 68 h 164"/>
              <a:gd name="T18" fmla="*/ 28 w 193"/>
              <a:gd name="T19" fmla="*/ 0 h 164"/>
              <a:gd name="T20" fmla="*/ 62 w 193"/>
              <a:gd name="T21" fmla="*/ 3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3" h="164">
                <a:moveTo>
                  <a:pt x="62" y="34"/>
                </a:moveTo>
                <a:cubicBezTo>
                  <a:pt x="54" y="43"/>
                  <a:pt x="48" y="55"/>
                  <a:pt x="48" y="68"/>
                </a:cubicBezTo>
                <a:cubicBezTo>
                  <a:pt x="48" y="94"/>
                  <a:pt x="70" y="116"/>
                  <a:pt x="96" y="116"/>
                </a:cubicBezTo>
                <a:cubicBezTo>
                  <a:pt x="123" y="116"/>
                  <a:pt x="144" y="94"/>
                  <a:pt x="144" y="67"/>
                </a:cubicBezTo>
                <a:cubicBezTo>
                  <a:pt x="144" y="54"/>
                  <a:pt x="139" y="43"/>
                  <a:pt x="130" y="34"/>
                </a:cubicBezTo>
                <a:cubicBezTo>
                  <a:pt x="165" y="0"/>
                  <a:pt x="165" y="0"/>
                  <a:pt x="165" y="0"/>
                </a:cubicBezTo>
                <a:cubicBezTo>
                  <a:pt x="182" y="18"/>
                  <a:pt x="192" y="41"/>
                  <a:pt x="192" y="67"/>
                </a:cubicBezTo>
                <a:cubicBezTo>
                  <a:pt x="193" y="120"/>
                  <a:pt x="150" y="164"/>
                  <a:pt x="96" y="164"/>
                </a:cubicBezTo>
                <a:cubicBezTo>
                  <a:pt x="43" y="164"/>
                  <a:pt x="0" y="121"/>
                  <a:pt x="0" y="68"/>
                </a:cubicBezTo>
                <a:cubicBezTo>
                  <a:pt x="0" y="41"/>
                  <a:pt x="11" y="17"/>
                  <a:pt x="28" y="0"/>
                </a:cubicBezTo>
                <a:lnTo>
                  <a:pt x="62" y="34"/>
                </a:lnTo>
                <a:close/>
              </a:path>
            </a:pathLst>
          </a:custGeom>
          <a:solidFill>
            <a:srgbClr val="ECA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3327084" y="4150219"/>
            <a:ext cx="1488864" cy="14872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995327" y="3367693"/>
            <a:ext cx="163490" cy="163490"/>
          </a:xfrm>
          <a:prstGeom prst="ellipse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4844520" y="4232757"/>
            <a:ext cx="212695" cy="1404739"/>
          </a:xfrm>
          <a:custGeom>
            <a:avLst/>
            <a:gdLst>
              <a:gd name="T0" fmla="*/ 0 w 134"/>
              <a:gd name="T1" fmla="*/ 0 h 885"/>
              <a:gd name="T2" fmla="*/ 134 w 134"/>
              <a:gd name="T3" fmla="*/ 0 h 885"/>
              <a:gd name="T4" fmla="*/ 134 w 134"/>
              <a:gd name="T5" fmla="*/ 885 h 885"/>
              <a:gd name="T6" fmla="*/ 0 w 134"/>
              <a:gd name="T7" fmla="*/ 8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85">
                <a:moveTo>
                  <a:pt x="0" y="0"/>
                </a:moveTo>
                <a:lnTo>
                  <a:pt x="134" y="0"/>
                </a:lnTo>
                <a:lnTo>
                  <a:pt x="134" y="885"/>
                </a:lnTo>
                <a:lnTo>
                  <a:pt x="0" y="885"/>
                </a:lnTo>
              </a:path>
            </a:pathLst>
          </a:custGeom>
          <a:noFill/>
          <a:ln w="88900" cap="flat">
            <a:solidFill>
              <a:srgbClr val="0078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Freeform 18"/>
          <p:cNvSpPr>
            <a:spLocks/>
          </p:cNvSpPr>
          <p:nvPr/>
        </p:nvSpPr>
        <p:spPr bwMode="auto">
          <a:xfrm>
            <a:off x="3081056" y="4232757"/>
            <a:ext cx="214283" cy="1404739"/>
          </a:xfrm>
          <a:custGeom>
            <a:avLst/>
            <a:gdLst>
              <a:gd name="T0" fmla="*/ 135 w 135"/>
              <a:gd name="T1" fmla="*/ 0 h 885"/>
              <a:gd name="T2" fmla="*/ 0 w 135"/>
              <a:gd name="T3" fmla="*/ 0 h 885"/>
              <a:gd name="T4" fmla="*/ 0 w 135"/>
              <a:gd name="T5" fmla="*/ 885 h 885"/>
              <a:gd name="T6" fmla="*/ 135 w 135"/>
              <a:gd name="T7" fmla="*/ 8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885">
                <a:moveTo>
                  <a:pt x="135" y="0"/>
                </a:moveTo>
                <a:lnTo>
                  <a:pt x="0" y="0"/>
                </a:lnTo>
                <a:lnTo>
                  <a:pt x="0" y="885"/>
                </a:lnTo>
                <a:lnTo>
                  <a:pt x="135" y="885"/>
                </a:lnTo>
              </a:path>
            </a:pathLst>
          </a:custGeom>
          <a:noFill/>
          <a:ln w="88900" cap="flat">
            <a:solidFill>
              <a:srgbClr val="0078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Picture 10" descr="http://devopscube.com/wp-content/uploads/2015/01/SWA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09" y="4053468"/>
            <a:ext cx="2070761" cy="17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74780" y="5687730"/>
            <a:ext cx="1638512" cy="6590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Swarm</a:t>
            </a: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F1F1F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6147187" y="3601022"/>
            <a:ext cx="166664" cy="631736"/>
          </a:xfrm>
          <a:custGeom>
            <a:avLst/>
            <a:gdLst>
              <a:gd name="T0" fmla="*/ 105 w 105"/>
              <a:gd name="T1" fmla="*/ 0 h 398"/>
              <a:gd name="T2" fmla="*/ 3 w 105"/>
              <a:gd name="T3" fmla="*/ 0 h 398"/>
              <a:gd name="T4" fmla="*/ 0 w 105"/>
              <a:gd name="T5" fmla="*/ 398 h 398"/>
              <a:gd name="T6" fmla="*/ 102 w 105"/>
              <a:gd name="T7" fmla="*/ 398 h 398"/>
              <a:gd name="T8" fmla="*/ 105 w 105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398">
                <a:moveTo>
                  <a:pt x="105" y="0"/>
                </a:moveTo>
                <a:lnTo>
                  <a:pt x="3" y="0"/>
                </a:lnTo>
                <a:lnTo>
                  <a:pt x="0" y="398"/>
                </a:lnTo>
                <a:lnTo>
                  <a:pt x="102" y="398"/>
                </a:lnTo>
                <a:lnTo>
                  <a:pt x="105" y="0"/>
                </a:lnTo>
                <a:close/>
              </a:path>
            </a:pathLst>
          </a:custGeom>
          <a:solidFill>
            <a:srgbClr val="ECA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47186" y="3977206"/>
            <a:ext cx="161902" cy="255552"/>
          </a:xfrm>
          <a:custGeom>
            <a:avLst/>
            <a:gdLst>
              <a:gd name="T0" fmla="*/ 102 w 102"/>
              <a:gd name="T1" fmla="*/ 51 h 161"/>
              <a:gd name="T2" fmla="*/ 2 w 102"/>
              <a:gd name="T3" fmla="*/ 0 h 161"/>
              <a:gd name="T4" fmla="*/ 0 w 102"/>
              <a:gd name="T5" fmla="*/ 161 h 161"/>
              <a:gd name="T6" fmla="*/ 102 w 102"/>
              <a:gd name="T7" fmla="*/ 161 h 161"/>
              <a:gd name="T8" fmla="*/ 102 w 102"/>
              <a:gd name="T9" fmla="*/ 5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61">
                <a:moveTo>
                  <a:pt x="102" y="51"/>
                </a:moveTo>
                <a:lnTo>
                  <a:pt x="2" y="0"/>
                </a:lnTo>
                <a:lnTo>
                  <a:pt x="0" y="161"/>
                </a:lnTo>
                <a:lnTo>
                  <a:pt x="102" y="161"/>
                </a:lnTo>
                <a:lnTo>
                  <a:pt x="102" y="51"/>
                </a:lnTo>
                <a:close/>
              </a:path>
            </a:pathLst>
          </a:custGeom>
          <a:solidFill>
            <a:srgbClr val="AF79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5993221" y="3280392"/>
            <a:ext cx="479358" cy="406342"/>
          </a:xfrm>
          <a:custGeom>
            <a:avLst/>
            <a:gdLst>
              <a:gd name="T0" fmla="*/ 62 w 193"/>
              <a:gd name="T1" fmla="*/ 34 h 164"/>
              <a:gd name="T2" fmla="*/ 48 w 193"/>
              <a:gd name="T3" fmla="*/ 68 h 164"/>
              <a:gd name="T4" fmla="*/ 96 w 193"/>
              <a:gd name="T5" fmla="*/ 116 h 164"/>
              <a:gd name="T6" fmla="*/ 144 w 193"/>
              <a:gd name="T7" fmla="*/ 67 h 164"/>
              <a:gd name="T8" fmla="*/ 130 w 193"/>
              <a:gd name="T9" fmla="*/ 34 h 164"/>
              <a:gd name="T10" fmla="*/ 165 w 193"/>
              <a:gd name="T11" fmla="*/ 0 h 164"/>
              <a:gd name="T12" fmla="*/ 192 w 193"/>
              <a:gd name="T13" fmla="*/ 67 h 164"/>
              <a:gd name="T14" fmla="*/ 96 w 193"/>
              <a:gd name="T15" fmla="*/ 164 h 164"/>
              <a:gd name="T16" fmla="*/ 0 w 193"/>
              <a:gd name="T17" fmla="*/ 68 h 164"/>
              <a:gd name="T18" fmla="*/ 28 w 193"/>
              <a:gd name="T19" fmla="*/ 0 h 164"/>
              <a:gd name="T20" fmla="*/ 62 w 193"/>
              <a:gd name="T21" fmla="*/ 3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3" h="164">
                <a:moveTo>
                  <a:pt x="62" y="34"/>
                </a:moveTo>
                <a:cubicBezTo>
                  <a:pt x="54" y="43"/>
                  <a:pt x="48" y="55"/>
                  <a:pt x="48" y="68"/>
                </a:cubicBezTo>
                <a:cubicBezTo>
                  <a:pt x="48" y="94"/>
                  <a:pt x="70" y="116"/>
                  <a:pt x="96" y="116"/>
                </a:cubicBezTo>
                <a:cubicBezTo>
                  <a:pt x="123" y="116"/>
                  <a:pt x="144" y="94"/>
                  <a:pt x="144" y="67"/>
                </a:cubicBezTo>
                <a:cubicBezTo>
                  <a:pt x="144" y="54"/>
                  <a:pt x="139" y="43"/>
                  <a:pt x="130" y="34"/>
                </a:cubicBezTo>
                <a:cubicBezTo>
                  <a:pt x="165" y="0"/>
                  <a:pt x="165" y="0"/>
                  <a:pt x="165" y="0"/>
                </a:cubicBezTo>
                <a:cubicBezTo>
                  <a:pt x="182" y="18"/>
                  <a:pt x="192" y="41"/>
                  <a:pt x="192" y="67"/>
                </a:cubicBezTo>
                <a:cubicBezTo>
                  <a:pt x="193" y="120"/>
                  <a:pt x="150" y="164"/>
                  <a:pt x="96" y="164"/>
                </a:cubicBezTo>
                <a:cubicBezTo>
                  <a:pt x="43" y="164"/>
                  <a:pt x="0" y="121"/>
                  <a:pt x="0" y="68"/>
                </a:cubicBezTo>
                <a:cubicBezTo>
                  <a:pt x="0" y="41"/>
                  <a:pt x="11" y="17"/>
                  <a:pt x="28" y="0"/>
                </a:cubicBezTo>
                <a:lnTo>
                  <a:pt x="62" y="34"/>
                </a:lnTo>
                <a:close/>
              </a:path>
            </a:pathLst>
          </a:custGeom>
          <a:solidFill>
            <a:srgbClr val="ECA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150362" y="3367693"/>
            <a:ext cx="163490" cy="163490"/>
          </a:xfrm>
          <a:prstGeom prst="ellipse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999554" y="4232757"/>
            <a:ext cx="212695" cy="1404739"/>
          </a:xfrm>
          <a:custGeom>
            <a:avLst/>
            <a:gdLst>
              <a:gd name="T0" fmla="*/ 0 w 134"/>
              <a:gd name="T1" fmla="*/ 0 h 885"/>
              <a:gd name="T2" fmla="*/ 134 w 134"/>
              <a:gd name="T3" fmla="*/ 0 h 885"/>
              <a:gd name="T4" fmla="*/ 134 w 134"/>
              <a:gd name="T5" fmla="*/ 885 h 885"/>
              <a:gd name="T6" fmla="*/ 0 w 134"/>
              <a:gd name="T7" fmla="*/ 8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85">
                <a:moveTo>
                  <a:pt x="0" y="0"/>
                </a:moveTo>
                <a:lnTo>
                  <a:pt x="134" y="0"/>
                </a:lnTo>
                <a:lnTo>
                  <a:pt x="134" y="885"/>
                </a:lnTo>
                <a:lnTo>
                  <a:pt x="0" y="885"/>
                </a:lnTo>
              </a:path>
            </a:pathLst>
          </a:custGeom>
          <a:noFill/>
          <a:ln w="88900" cap="flat">
            <a:solidFill>
              <a:srgbClr val="0078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236090" y="4232757"/>
            <a:ext cx="214283" cy="1404739"/>
          </a:xfrm>
          <a:custGeom>
            <a:avLst/>
            <a:gdLst>
              <a:gd name="T0" fmla="*/ 135 w 135"/>
              <a:gd name="T1" fmla="*/ 0 h 885"/>
              <a:gd name="T2" fmla="*/ 0 w 135"/>
              <a:gd name="T3" fmla="*/ 0 h 885"/>
              <a:gd name="T4" fmla="*/ 0 w 135"/>
              <a:gd name="T5" fmla="*/ 885 h 885"/>
              <a:gd name="T6" fmla="*/ 135 w 135"/>
              <a:gd name="T7" fmla="*/ 8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885">
                <a:moveTo>
                  <a:pt x="135" y="0"/>
                </a:moveTo>
                <a:lnTo>
                  <a:pt x="0" y="0"/>
                </a:lnTo>
                <a:lnTo>
                  <a:pt x="0" y="885"/>
                </a:lnTo>
                <a:lnTo>
                  <a:pt x="135" y="885"/>
                </a:lnTo>
              </a:path>
            </a:pathLst>
          </a:custGeom>
          <a:noFill/>
          <a:ln w="88900" cap="flat">
            <a:solidFill>
              <a:srgbClr val="0078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1" name="Picture 2" descr="https://mesosphere.com/wp-content/uploads/2016/04/logo-horizontal-styled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3305" y="4370571"/>
            <a:ext cx="970530" cy="11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77407" y="5689994"/>
            <a:ext cx="1627067" cy="6590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DC/OS</a:t>
            </a: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F1F1F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3718" y="3136795"/>
            <a:ext cx="242295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3718" y="3136795"/>
            <a:ext cx="242295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63718" y="3136795"/>
            <a:ext cx="242295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63718" y="3136795"/>
            <a:ext cx="242295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63718" y="3136795"/>
            <a:ext cx="242295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63718" y="3136795"/>
            <a:ext cx="242295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</a:t>
            </a:r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1736104" y="3661338"/>
            <a:ext cx="166664" cy="631736"/>
          </a:xfrm>
          <a:custGeom>
            <a:avLst/>
            <a:gdLst>
              <a:gd name="T0" fmla="*/ 105 w 105"/>
              <a:gd name="T1" fmla="*/ 0 h 398"/>
              <a:gd name="T2" fmla="*/ 3 w 105"/>
              <a:gd name="T3" fmla="*/ 0 h 398"/>
              <a:gd name="T4" fmla="*/ 0 w 105"/>
              <a:gd name="T5" fmla="*/ 398 h 398"/>
              <a:gd name="T6" fmla="*/ 102 w 105"/>
              <a:gd name="T7" fmla="*/ 398 h 398"/>
              <a:gd name="T8" fmla="*/ 105 w 105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398">
                <a:moveTo>
                  <a:pt x="105" y="0"/>
                </a:moveTo>
                <a:lnTo>
                  <a:pt x="3" y="0"/>
                </a:lnTo>
                <a:lnTo>
                  <a:pt x="0" y="398"/>
                </a:lnTo>
                <a:lnTo>
                  <a:pt x="102" y="398"/>
                </a:lnTo>
                <a:lnTo>
                  <a:pt x="105" y="0"/>
                </a:lnTo>
                <a:close/>
              </a:path>
            </a:pathLst>
          </a:custGeom>
          <a:solidFill>
            <a:srgbClr val="ECA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576510" y="3302724"/>
            <a:ext cx="479358" cy="406342"/>
          </a:xfrm>
          <a:custGeom>
            <a:avLst/>
            <a:gdLst>
              <a:gd name="T0" fmla="*/ 62 w 193"/>
              <a:gd name="T1" fmla="*/ 34 h 164"/>
              <a:gd name="T2" fmla="*/ 48 w 193"/>
              <a:gd name="T3" fmla="*/ 68 h 164"/>
              <a:gd name="T4" fmla="*/ 96 w 193"/>
              <a:gd name="T5" fmla="*/ 116 h 164"/>
              <a:gd name="T6" fmla="*/ 144 w 193"/>
              <a:gd name="T7" fmla="*/ 67 h 164"/>
              <a:gd name="T8" fmla="*/ 130 w 193"/>
              <a:gd name="T9" fmla="*/ 34 h 164"/>
              <a:gd name="T10" fmla="*/ 165 w 193"/>
              <a:gd name="T11" fmla="*/ 0 h 164"/>
              <a:gd name="T12" fmla="*/ 192 w 193"/>
              <a:gd name="T13" fmla="*/ 67 h 164"/>
              <a:gd name="T14" fmla="*/ 96 w 193"/>
              <a:gd name="T15" fmla="*/ 164 h 164"/>
              <a:gd name="T16" fmla="*/ 0 w 193"/>
              <a:gd name="T17" fmla="*/ 68 h 164"/>
              <a:gd name="T18" fmla="*/ 28 w 193"/>
              <a:gd name="T19" fmla="*/ 0 h 164"/>
              <a:gd name="T20" fmla="*/ 62 w 193"/>
              <a:gd name="T21" fmla="*/ 3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3" h="164">
                <a:moveTo>
                  <a:pt x="62" y="34"/>
                </a:moveTo>
                <a:cubicBezTo>
                  <a:pt x="54" y="43"/>
                  <a:pt x="48" y="55"/>
                  <a:pt x="48" y="68"/>
                </a:cubicBezTo>
                <a:cubicBezTo>
                  <a:pt x="48" y="94"/>
                  <a:pt x="70" y="116"/>
                  <a:pt x="96" y="116"/>
                </a:cubicBezTo>
                <a:cubicBezTo>
                  <a:pt x="123" y="116"/>
                  <a:pt x="144" y="94"/>
                  <a:pt x="144" y="67"/>
                </a:cubicBezTo>
                <a:cubicBezTo>
                  <a:pt x="144" y="54"/>
                  <a:pt x="139" y="43"/>
                  <a:pt x="130" y="34"/>
                </a:cubicBezTo>
                <a:cubicBezTo>
                  <a:pt x="165" y="0"/>
                  <a:pt x="165" y="0"/>
                  <a:pt x="165" y="0"/>
                </a:cubicBezTo>
                <a:cubicBezTo>
                  <a:pt x="182" y="18"/>
                  <a:pt x="192" y="41"/>
                  <a:pt x="192" y="67"/>
                </a:cubicBezTo>
                <a:cubicBezTo>
                  <a:pt x="193" y="120"/>
                  <a:pt x="150" y="164"/>
                  <a:pt x="96" y="164"/>
                </a:cubicBezTo>
                <a:cubicBezTo>
                  <a:pt x="43" y="164"/>
                  <a:pt x="0" y="121"/>
                  <a:pt x="0" y="68"/>
                </a:cubicBezTo>
                <a:cubicBezTo>
                  <a:pt x="0" y="41"/>
                  <a:pt x="11" y="17"/>
                  <a:pt x="28" y="0"/>
                </a:cubicBezTo>
                <a:lnTo>
                  <a:pt x="62" y="34"/>
                </a:lnTo>
                <a:close/>
              </a:path>
            </a:pathLst>
          </a:custGeom>
          <a:solidFill>
            <a:srgbClr val="ECA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1736104" y="3401817"/>
            <a:ext cx="163490" cy="163490"/>
          </a:xfrm>
          <a:prstGeom prst="ellipse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>
            <a:off x="954001" y="4213217"/>
            <a:ext cx="214283" cy="1404739"/>
          </a:xfrm>
          <a:custGeom>
            <a:avLst/>
            <a:gdLst>
              <a:gd name="T0" fmla="*/ 135 w 135"/>
              <a:gd name="T1" fmla="*/ 0 h 885"/>
              <a:gd name="T2" fmla="*/ 0 w 135"/>
              <a:gd name="T3" fmla="*/ 0 h 885"/>
              <a:gd name="T4" fmla="*/ 0 w 135"/>
              <a:gd name="T5" fmla="*/ 885 h 885"/>
              <a:gd name="T6" fmla="*/ 135 w 135"/>
              <a:gd name="T7" fmla="*/ 8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885">
                <a:moveTo>
                  <a:pt x="135" y="0"/>
                </a:moveTo>
                <a:lnTo>
                  <a:pt x="0" y="0"/>
                </a:lnTo>
                <a:lnTo>
                  <a:pt x="0" y="885"/>
                </a:lnTo>
                <a:lnTo>
                  <a:pt x="135" y="885"/>
                </a:lnTo>
              </a:path>
            </a:pathLst>
          </a:custGeom>
          <a:noFill/>
          <a:ln w="88900" cap="flat">
            <a:solidFill>
              <a:srgbClr val="0078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2518230" y="4245352"/>
            <a:ext cx="212695" cy="1404739"/>
          </a:xfrm>
          <a:custGeom>
            <a:avLst/>
            <a:gdLst>
              <a:gd name="T0" fmla="*/ 0 w 134"/>
              <a:gd name="T1" fmla="*/ 0 h 885"/>
              <a:gd name="T2" fmla="*/ 134 w 134"/>
              <a:gd name="T3" fmla="*/ 0 h 885"/>
              <a:gd name="T4" fmla="*/ 134 w 134"/>
              <a:gd name="T5" fmla="*/ 885 h 885"/>
              <a:gd name="T6" fmla="*/ 0 w 134"/>
              <a:gd name="T7" fmla="*/ 885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85">
                <a:moveTo>
                  <a:pt x="0" y="0"/>
                </a:moveTo>
                <a:lnTo>
                  <a:pt x="134" y="0"/>
                </a:lnTo>
                <a:lnTo>
                  <a:pt x="134" y="885"/>
                </a:lnTo>
                <a:lnTo>
                  <a:pt x="0" y="885"/>
                </a:lnTo>
              </a:path>
            </a:pathLst>
          </a:custGeom>
          <a:noFill/>
          <a:ln w="88900" cap="flat">
            <a:solidFill>
              <a:srgbClr val="0078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2" y="4194561"/>
            <a:ext cx="1373298" cy="133248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8544" y="5648470"/>
            <a:ext cx="2606382" cy="6590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Kubernetes</a:t>
            </a: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F1F1F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623505" y="1871007"/>
            <a:ext cx="4353566" cy="2863434"/>
          </a:xfrm>
          <a:prstGeom prst="rect">
            <a:avLst/>
          </a:prstGeom>
          <a:noFill/>
        </p:spPr>
        <p:txBody>
          <a:bodyPr vert="horz" wrap="square" lIns="182854" tIns="146283" rIns="182854" bIns="146283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48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Standard tooling and API support</a:t>
            </a:r>
          </a:p>
          <a:p>
            <a:pPr marL="0" marR="0" lvl="0" indent="0" algn="l" defTabSz="932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48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32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48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Streamlined provisioning of DC/OS, Docker Swarm, and Kubernetes (in preview)</a:t>
            </a:r>
          </a:p>
        </p:txBody>
      </p:sp>
    </p:spTree>
    <p:extLst>
      <p:ext uri="{BB962C8B-B14F-4D97-AF65-F5344CB8AC3E}">
        <p14:creationId xmlns:p14="http://schemas.microsoft.com/office/powerpoint/2010/main" val="8235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855E-6 -3.52247E-6 L -0.05285 -3.5224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Docker with Azure Container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script – Docker with Azure Container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791" y="1211262"/>
            <a:ext cx="11650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Based on </a:t>
            </a:r>
            <a:r>
              <a:rPr lang="de-DE" sz="2000" dirty="0">
                <a:hlinkClick r:id="rId2"/>
              </a:rPr>
              <a:t>https://</a:t>
            </a:r>
            <a:r>
              <a:rPr lang="de-DE" sz="2000" dirty="0" smtClean="0">
                <a:hlinkClick r:id="rId2"/>
              </a:rPr>
              <a:t>docs.microsoft.com/en-us/azure/container-service/container-service-deployment</a:t>
            </a:r>
            <a:r>
              <a:rPr lang="de-DE" sz="2000" dirty="0" smtClean="0"/>
              <a:t> 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Open Azure Portal and create new ACS instance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Set up SSH tunnel with Putty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Connect to Swarm cluster </a:t>
            </a:r>
            <a:r>
              <a:rPr lang="de-DE" sz="2000" dirty="0"/>
              <a:t>with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DOCKER_HOST=tcp://127.0.0.1:22375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Run simple Webserver: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run --name hello-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nginx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-d -p 80:80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nginx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Check it‘s running: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docker ps –a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Use Agent LB IP </a:t>
            </a:r>
            <a:r>
              <a:rPr lang="de-DE" sz="2000" dirty="0">
                <a:hlinkClick r:id="rId3"/>
              </a:rPr>
              <a:t>http://52.169.64.177</a:t>
            </a:r>
            <a:r>
              <a:rPr lang="de-DE" sz="2000" dirty="0" smtClean="0">
                <a:hlinkClick r:id="rId3"/>
              </a:rPr>
              <a:t>/</a:t>
            </a:r>
            <a:r>
              <a:rPr lang="de-DE" sz="2000" dirty="0" smtClean="0"/>
              <a:t> in web browser</a:t>
            </a:r>
          </a:p>
        </p:txBody>
      </p:sp>
    </p:spTree>
    <p:extLst>
      <p:ext uri="{BB962C8B-B14F-4D97-AF65-F5344CB8AC3E}">
        <p14:creationId xmlns:p14="http://schemas.microsoft.com/office/powerpoint/2010/main" val="35564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Tools and the future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78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Tools support – Visual Studio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1039640"/>
            <a:ext cx="9766570" cy="57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Tools support – Visual </a:t>
            </a:r>
            <a:r>
              <a:rPr lang="de-DE" dirty="0" smtClean="0">
                <a:latin typeface="+mj-lt"/>
              </a:rPr>
              <a:t>Studio Team Services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1335318"/>
            <a:ext cx="9795112" cy="55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0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The future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latin typeface="+mj-lt"/>
              </a:rPr>
              <a:t>Image2Docker: Available in </a:t>
            </a:r>
            <a:r>
              <a:rPr lang="de-DE" sz="3200" dirty="0" smtClean="0">
                <a:latin typeface="+mj-lt"/>
                <a:hlinkClick r:id="rId2"/>
              </a:rPr>
              <a:t>PowerShell Gallery</a:t>
            </a:r>
            <a:endParaRPr lang="de-DE" sz="32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latin typeface="+mj-lt"/>
              </a:rPr>
              <a:t>Windows Container deployment to Service Fabric: </a:t>
            </a:r>
            <a:r>
              <a:rPr lang="de-DE" sz="3200" dirty="0" smtClean="0">
                <a:latin typeface="+mj-lt"/>
                <a:hlinkClick r:id="rId3"/>
              </a:rPr>
              <a:t>blog post</a:t>
            </a:r>
            <a:endParaRPr lang="de-DE" sz="32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latin typeface="+mj-lt"/>
              </a:rPr>
              <a:t>App Service on Linux with containers: Currently in preview, see </a:t>
            </a:r>
            <a:r>
              <a:rPr lang="de-DE" sz="3200" dirty="0" smtClean="0">
                <a:latin typeface="+mj-lt"/>
                <a:hlinkClick r:id="rId4"/>
              </a:rPr>
              <a:t>blog post</a:t>
            </a:r>
            <a:endParaRPr lang="de-DE" sz="32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latin typeface="+mj-lt"/>
              </a:rPr>
              <a:t>Other Azure services, e.g. HDInsight, 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latin typeface="+mj-lt"/>
              </a:rPr>
              <a:t>News from DockerCon 2017: </a:t>
            </a:r>
            <a:r>
              <a:rPr lang="en-US" sz="3200" dirty="0">
                <a:latin typeface="+mj-lt"/>
              </a:rPr>
              <a:t>Networking support for Docker Swarm Mode, Linux Container options for Windows </a:t>
            </a:r>
            <a:r>
              <a:rPr lang="en-US" sz="3200" dirty="0" smtClean="0">
                <a:latin typeface="+mj-lt"/>
              </a:rPr>
              <a:t>Server (</a:t>
            </a:r>
            <a:r>
              <a:rPr lang="en-US" sz="3200" dirty="0" smtClean="0">
                <a:latin typeface="+mj-lt"/>
                <a:hlinkClick r:id="rId5"/>
              </a:rPr>
              <a:t>Day 1</a:t>
            </a:r>
            <a:r>
              <a:rPr lang="en-US" sz="3200" dirty="0" smtClean="0">
                <a:latin typeface="+mj-lt"/>
              </a:rPr>
              <a:t> and </a:t>
            </a:r>
            <a:r>
              <a:rPr lang="en-US" sz="3200" dirty="0" smtClean="0">
                <a:latin typeface="+mj-lt"/>
                <a:hlinkClick r:id="rId6"/>
              </a:rPr>
              <a:t>Day 2</a:t>
            </a:r>
            <a:r>
              <a:rPr lang="en-US" sz="3200" dirty="0" smtClean="0">
                <a:latin typeface="+mj-lt"/>
              </a:rPr>
              <a:t> announcements)</a:t>
            </a:r>
            <a:endParaRPr lang="de-DE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2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Shape 1718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Next steps</a:t>
            </a:r>
          </a:p>
        </p:txBody>
      </p:sp>
      <p:sp>
        <p:nvSpPr>
          <p:cNvPr id="1719" name="Shape 1719"/>
          <p:cNvSpPr txBox="1">
            <a:spLocks noGrp="1"/>
          </p:cNvSpPr>
          <p:nvPr>
            <p:ph type="body" idx="4294967295"/>
          </p:nvPr>
        </p:nvSpPr>
        <p:spPr>
          <a:xfrm>
            <a:off x="1087437" y="1566862"/>
            <a:ext cx="10922593" cy="3803423"/>
          </a:xfrm>
          <a:prstGeom prst="rect">
            <a:avLst/>
          </a:prstGeom>
          <a:noFill/>
          <a:ln>
            <a:noFill/>
          </a:ln>
        </p:spPr>
        <p:txBody>
          <a:bodyPr lIns="124325" tIns="124325" rIns="124325" bIns="12432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BCF2"/>
              </a:buClr>
              <a:buSzPct val="25000"/>
              <a:buFont typeface="Quattrocento Sans"/>
              <a:buNone/>
            </a:pPr>
            <a:r>
              <a:rPr lang="en-US" sz="2400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&amp; CONTAINERS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90000"/>
            </a:pPr>
            <a:r>
              <a:rPr lang="en-US" sz="1800" dirty="0">
                <a:latin typeface="Quattrocento Sans"/>
                <a:sym typeface="Quattrocento Sans"/>
                <a:hlinkClick r:id="rId3"/>
              </a:rPr>
              <a:t>http://Microsoft.com/containers</a:t>
            </a:r>
            <a:r>
              <a:rPr lang="en-US" sz="1800" dirty="0">
                <a:latin typeface="Quattrocento Sans"/>
                <a:sym typeface="Quattrocento Sans"/>
              </a:rPr>
              <a:t> </a:t>
            </a:r>
            <a:endParaRPr lang="en" sz="1800" dirty="0">
              <a:latin typeface="Quattrocento Sans"/>
              <a:sym typeface="Quattrocento San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Char char="•"/>
            </a:pPr>
            <a:endParaRPr lang="en" sz="1800" b="1" i="0" u="none" strike="noStrike" cap="none" dirty="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90000"/>
            </a:pPr>
            <a:r>
              <a:rPr lang="en-US" sz="2400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DOCKER &amp; MICROSOFT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-US" sz="1800" dirty="0">
                <a:latin typeface="Quattrocento Sans"/>
                <a:sym typeface="Quattrocento Sans"/>
                <a:hlinkClick r:id="rId4"/>
              </a:rPr>
              <a:t>http://docker.com/microsoft</a:t>
            </a:r>
            <a:r>
              <a:rPr lang="en-US" sz="1800" dirty="0">
                <a:latin typeface="Quattrocento Sans"/>
                <a:sym typeface="Quattrocento Sans"/>
              </a:rPr>
              <a:t> </a:t>
            </a:r>
            <a:endParaRPr lang="en" sz="1800" dirty="0">
              <a:latin typeface="Quattrocento Sans"/>
              <a:sym typeface="Quattrocento Sans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endParaRPr lang="en-US" sz="2400" b="1" i="0" u="none" strike="noStrike" cap="none" dirty="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-US" sz="2400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CONTAINERS DOCUMENTATION</a:t>
            </a:r>
            <a:br>
              <a:rPr lang="en-US" sz="2400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 dirty="0">
                <a:latin typeface="Quattrocento Sans"/>
                <a:sym typeface="Quattrocento Sans"/>
                <a:hlinkClick r:id="rId5"/>
              </a:rPr>
              <a:t>http://aka.ms/containers</a:t>
            </a:r>
            <a:r>
              <a:rPr lang="en-US" sz="1800" dirty="0">
                <a:latin typeface="Quattrocento Sans"/>
                <a:sym typeface="Quattrocento Sans"/>
              </a:rPr>
              <a:t> </a:t>
            </a:r>
            <a:endParaRPr lang="en" sz="1800" dirty="0">
              <a:latin typeface="Quattrocento Sans"/>
              <a:sym typeface="Quattrocento Sans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endParaRPr lang="en" sz="1800" b="1" dirty="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-US" sz="2400" b="1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CONTAINERS INFOGRAPHIC</a:t>
            </a:r>
            <a:br>
              <a:rPr lang="en-US" sz="2400" b="1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 dirty="0">
                <a:latin typeface="Quattrocento Sans"/>
                <a:sym typeface="Quattrocento Sans"/>
                <a:hlinkClick r:id="rId6"/>
              </a:rPr>
              <a:t>https://info.microsoft.com/rs/157-GQE-382/images/Container%20infographic%201.4.17.pdf</a:t>
            </a:r>
            <a:endParaRPr lang="en" sz="1800" dirty="0">
              <a:latin typeface="Quattrocento Sans"/>
              <a:sym typeface="Quattrocento Sans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endParaRPr lang="en" sz="1800" b="1" i="0" u="none" strike="noStrike" cap="none" dirty="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-US" sz="2400" b="1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IMAGE2DOCKER TOOL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-US" sz="1800" dirty="0">
                <a:latin typeface="Quattrocento Sans"/>
                <a:sym typeface="Quattrocento Sans"/>
              </a:rPr>
              <a:t>Blog: </a:t>
            </a:r>
            <a:r>
              <a:rPr lang="en-US" sz="1800" dirty="0">
                <a:latin typeface="Quattrocento Sans"/>
                <a:sym typeface="Quattrocento Sans"/>
                <a:hlinkClick r:id="rId7"/>
              </a:rPr>
              <a:t>https://blog.docker.com/2016/09/image2docker-prototyping-windows-vm-conversions/</a:t>
            </a:r>
            <a:endParaRPr lang="en-US" sz="1800" dirty="0">
              <a:latin typeface="Quattrocento Sans"/>
              <a:sym typeface="Quattrocento Sa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-US" sz="1800" dirty="0">
                <a:latin typeface="Quattrocento Sans"/>
                <a:sym typeface="Quattrocento Sans"/>
              </a:rPr>
              <a:t>Tool: </a:t>
            </a:r>
            <a:r>
              <a:rPr lang="en-US" sz="1800" dirty="0">
                <a:latin typeface="Quattrocento Sans"/>
                <a:sym typeface="Quattrocento Sans"/>
                <a:hlinkClick r:id="rId8"/>
              </a:rPr>
              <a:t>https://github.com/docker/communitytools-image2docker-win</a:t>
            </a:r>
            <a:r>
              <a:rPr lang="en-US" sz="1800" dirty="0">
                <a:latin typeface="Quattrocento Sans"/>
                <a:sym typeface="Quattrocento Sans"/>
              </a:rPr>
              <a:t>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90000"/>
            </a:pPr>
            <a:r>
              <a:rPr lang="en" sz="2400" b="1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lang="en" sz="2400" b="1" i="0" u="none" strike="noStrike" cap="none" dirty="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20" name="Shape 17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862" y="1620029"/>
            <a:ext cx="471991" cy="4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1" name="Shape 17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862" y="2456186"/>
            <a:ext cx="471991" cy="4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Shape 17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862" y="3346935"/>
            <a:ext cx="471991" cy="4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3" name="Shape 17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862" y="4210387"/>
            <a:ext cx="471991" cy="4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4" name="Shape 17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862" y="4978304"/>
            <a:ext cx="471991" cy="471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126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3498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00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Top drivers for customer application modernization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3462649" y="1211263"/>
            <a:ext cx="5334270" cy="5208101"/>
            <a:chOff x="3655998" y="62678"/>
            <a:chExt cx="5642895" cy="5642896"/>
          </a:xfrm>
        </p:grpSpPr>
        <p:sp>
          <p:nvSpPr>
            <p:cNvPr id="105" name="Shape 105"/>
            <p:cNvSpPr/>
            <p:nvPr/>
          </p:nvSpPr>
          <p:spPr>
            <a:xfrm>
              <a:off x="4121500" y="364500"/>
              <a:ext cx="4875600" cy="48756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rgbClr val="0078D7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121500" y="528179"/>
              <a:ext cx="4875575" cy="4875575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00188F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6765865" y="3926741"/>
              <a:ext cx="1384988" cy="641884"/>
            </a:xfrm>
            <a:prstGeom prst="rect">
              <a:avLst/>
            </a:prstGeom>
            <a:noFill/>
            <a:ln>
              <a:noFill/>
            </a:ln>
          </p:spPr>
          <p:txBody>
            <a:bodyPr lIns="28475" tIns="28475" rIns="28475" bIns="28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Quattrocento Sans"/>
                <a:buNone/>
              </a:pPr>
              <a:r>
                <a:rPr lang="en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SECURITY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3957819" y="528179"/>
              <a:ext cx="4875575" cy="4875575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rgbClr val="002050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4909453" y="3926741"/>
              <a:ext cx="892031" cy="410300"/>
            </a:xfrm>
            <a:prstGeom prst="rect">
              <a:avLst/>
            </a:prstGeom>
            <a:noFill/>
            <a:ln>
              <a:noFill/>
            </a:ln>
          </p:spPr>
          <p:txBody>
            <a:bodyPr lIns="28475" tIns="28475" rIns="28475" bIns="28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Quattrocento Sans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CLOUD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3957819" y="364500"/>
              <a:ext cx="4875575" cy="4875575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0BCF2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819678" y="62678"/>
              <a:ext cx="5479215" cy="5479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9" y="4067"/>
                  </a:moveTo>
                  <a:lnTo>
                    <a:pt x="59999" y="4067"/>
                  </a:lnTo>
                  <a:cubicBezTo>
                    <a:pt x="88928" y="4067"/>
                    <a:pt x="113126" y="25948"/>
                    <a:pt x="115907" y="54623"/>
                  </a:cubicBezTo>
                  <a:lnTo>
                    <a:pt x="119723" y="54623"/>
                  </a:lnTo>
                  <a:lnTo>
                    <a:pt x="113292" y="59999"/>
                  </a:lnTo>
                  <a:lnTo>
                    <a:pt x="106309" y="54623"/>
                  </a:lnTo>
                  <a:lnTo>
                    <a:pt x="110123" y="54623"/>
                  </a:lnTo>
                  <a:cubicBezTo>
                    <a:pt x="107346" y="29332"/>
                    <a:pt x="85739" y="10169"/>
                    <a:pt x="60000" y="10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3819678" y="226359"/>
              <a:ext cx="5479215" cy="5479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67" y="60000"/>
                  </a:moveTo>
                  <a:lnTo>
                    <a:pt x="116167" y="59999"/>
                  </a:lnTo>
                  <a:cubicBezTo>
                    <a:pt x="116167" y="89059"/>
                    <a:pt x="93820" y="113279"/>
                    <a:pt x="64742" y="115732"/>
                  </a:cubicBezTo>
                  <a:lnTo>
                    <a:pt x="64742" y="119790"/>
                  </a:lnTo>
                  <a:lnTo>
                    <a:pt x="60000" y="112881"/>
                  </a:lnTo>
                  <a:lnTo>
                    <a:pt x="64742" y="105553"/>
                  </a:lnTo>
                  <a:lnTo>
                    <a:pt x="64742" y="109609"/>
                  </a:lnTo>
                  <a:lnTo>
                    <a:pt x="64742" y="109609"/>
                  </a:lnTo>
                  <a:cubicBezTo>
                    <a:pt x="90635" y="107191"/>
                    <a:pt x="110417" y="85704"/>
                    <a:pt x="110417" y="59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3655998" y="226359"/>
              <a:ext cx="5479215" cy="5479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5932"/>
                  </a:moveTo>
                  <a:cubicBezTo>
                    <a:pt x="31071" y="115932"/>
                    <a:pt x="6873" y="94051"/>
                    <a:pt x="4092" y="65376"/>
                  </a:cubicBezTo>
                  <a:lnTo>
                    <a:pt x="276" y="65376"/>
                  </a:lnTo>
                  <a:lnTo>
                    <a:pt x="6707" y="60000"/>
                  </a:lnTo>
                  <a:lnTo>
                    <a:pt x="13690" y="65376"/>
                  </a:lnTo>
                  <a:lnTo>
                    <a:pt x="9876" y="65376"/>
                  </a:lnTo>
                  <a:lnTo>
                    <a:pt x="9876" y="65376"/>
                  </a:lnTo>
                  <a:cubicBezTo>
                    <a:pt x="12653" y="90667"/>
                    <a:pt x="34260" y="109830"/>
                    <a:pt x="60000" y="1098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3655998" y="62678"/>
              <a:ext cx="5479215" cy="5479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32" y="60000"/>
                  </a:moveTo>
                  <a:lnTo>
                    <a:pt x="3832" y="60000"/>
                  </a:lnTo>
                  <a:cubicBezTo>
                    <a:pt x="3832" y="30940"/>
                    <a:pt x="26179" y="6720"/>
                    <a:pt x="55257" y="4267"/>
                  </a:cubicBezTo>
                  <a:lnTo>
                    <a:pt x="55257" y="209"/>
                  </a:lnTo>
                  <a:lnTo>
                    <a:pt x="59999" y="7118"/>
                  </a:lnTo>
                  <a:lnTo>
                    <a:pt x="55257" y="14446"/>
                  </a:lnTo>
                  <a:lnTo>
                    <a:pt x="55257" y="10390"/>
                  </a:lnTo>
                  <a:cubicBezTo>
                    <a:pt x="29364" y="12808"/>
                    <a:pt x="9582" y="34295"/>
                    <a:pt x="9582" y="6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3250" tIns="93250" rIns="93250" bIns="93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5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6851514" y="2002925"/>
              <a:ext cx="1213690" cy="42972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Quattrocento Sans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DEVOPS</a:t>
              </a:r>
            </a:p>
          </p:txBody>
        </p:sp>
      </p:grpSp>
      <p:sp>
        <p:nvSpPr>
          <p:cNvPr id="116" name="Shape 116"/>
          <p:cNvSpPr txBox="1"/>
          <p:nvPr/>
        </p:nvSpPr>
        <p:spPr>
          <a:xfrm>
            <a:off x="4039419" y="2921999"/>
            <a:ext cx="2029615" cy="7421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 Sans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 </a:t>
            </a:r>
            <a:br>
              <a:rPr lang="en" sz="14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4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MODERNIZATION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74637" y="6378705"/>
            <a:ext cx="4084637" cy="340276"/>
          </a:xfrm>
          <a:prstGeom prst="rect">
            <a:avLst/>
          </a:prstGeom>
          <a:noFill/>
          <a:ln>
            <a:noFill/>
          </a:ln>
        </p:spPr>
        <p:txBody>
          <a:bodyPr lIns="124325" tIns="62125" rIns="124325" bIns="62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750" b="0" i="0" u="none" strike="noStrike" cap="none" dirty="0">
                <a:solidFill>
                  <a:srgbClr val="52525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State of App development Survey: Q1 2016 Morgan Stanley CIO Survey: June 30,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750" dirty="0">
                <a:solidFill>
                  <a:srgbClr val="52525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en-US" sz="750" dirty="0">
                <a:solidFill>
                  <a:srgbClr val="52525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Source: </a:t>
            </a:r>
            <a:r>
              <a:rPr lang="en-US" sz="750" dirty="0" err="1">
                <a:solidFill>
                  <a:srgbClr val="52525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Ponemon</a:t>
            </a:r>
            <a:r>
              <a:rPr lang="en-US" sz="750" dirty="0">
                <a:solidFill>
                  <a:srgbClr val="52525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Institute, “2015 Cost of Cyber Crime - US”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endParaRPr lang="en" sz="750" b="0" i="0" u="none" strike="noStrike" cap="none" dirty="0">
              <a:solidFill>
                <a:srgbClr val="52525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88" b="0" i="0" u="none" strike="noStrike" cap="none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9256467" y="1261912"/>
            <a:ext cx="1673263" cy="1464995"/>
          </a:xfrm>
          <a:prstGeom prst="rect">
            <a:avLst/>
          </a:prstGeom>
          <a:noFill/>
          <a:ln>
            <a:noFill/>
          </a:ln>
        </p:spPr>
        <p:txBody>
          <a:bodyPr lIns="124325" tIns="62125" rIns="124325" bIns="621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attrocento Sans"/>
              <a:buNone/>
            </a:pPr>
            <a:r>
              <a:rPr lang="en" sz="4896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44%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attrocento Sans"/>
              <a:buNone/>
            </a:pPr>
            <a:r>
              <a:rPr lang="en" sz="1400" b="0" i="0" u="none" strike="noStrike" cap="none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Looking to </a:t>
            </a:r>
            <a:br>
              <a:rPr lang="en" sz="1400" b="0" i="0" u="none" strike="noStrike" cap="none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400" b="0" i="0" u="none" strike="noStrike" cap="none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adopt DevOps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875528" y="1261912"/>
            <a:ext cx="2177936" cy="1464995"/>
          </a:xfrm>
          <a:prstGeom prst="rect">
            <a:avLst/>
          </a:prstGeom>
          <a:noFill/>
          <a:ln>
            <a:noFill/>
          </a:ln>
        </p:spPr>
        <p:txBody>
          <a:bodyPr lIns="124325" tIns="62125" rIns="124325" bIns="621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Quattrocento Sans"/>
              <a:buNone/>
            </a:pPr>
            <a:r>
              <a:rPr lang="en" sz="4896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en" sz="2589" b="0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 </a:t>
            </a:r>
            <a:r>
              <a:rPr lang="en" sz="4896" b="1" i="0" u="none" strike="noStrike" cap="none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r>
              <a:rPr lang="en" sz="4896" b="1" i="0" u="none" strike="noStrike" cap="none" dirty="0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Quattrocento Sans"/>
              <a:buNone/>
            </a:pPr>
            <a:r>
              <a:rPr lang="en" sz="1400" b="0" i="0" u="none" strike="noStrike" cap="none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Top initiatives revolve around application modernization—traditional and microservices</a:t>
            </a:r>
            <a:r>
              <a:rPr lang="en" sz="1400" b="0" i="0" u="none" strike="noStrike" cap="none" baseline="300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022791" y="4097257"/>
            <a:ext cx="2005788" cy="1810613"/>
          </a:xfrm>
          <a:prstGeom prst="rect">
            <a:avLst/>
          </a:prstGeom>
          <a:noFill/>
          <a:ln>
            <a:noFill/>
          </a:ln>
        </p:spPr>
        <p:txBody>
          <a:bodyPr lIns="124325" tIns="62125" rIns="124325" bIns="621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Quattrocento Sans"/>
              <a:buNone/>
            </a:pPr>
            <a:r>
              <a:rPr lang="en" sz="4896" b="1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80%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Quattrocento Sans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Containers and Docker is central to on-premises and hybrid cloud strategy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9367198" y="3861993"/>
            <a:ext cx="2314086" cy="1831200"/>
          </a:xfrm>
          <a:prstGeom prst="rect">
            <a:avLst/>
          </a:prstGeom>
          <a:noFill/>
          <a:ln>
            <a:noFill/>
          </a:ln>
        </p:spPr>
        <p:txBody>
          <a:bodyPr lIns="124325" tIns="62125" rIns="124325" bIns="62125" anchor="t" anchorCtr="0">
            <a:noAutofit/>
          </a:bodyPr>
          <a:lstStyle/>
          <a:p>
            <a:r>
              <a:rPr lang="en-US" sz="4896" b="1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$15 </a:t>
            </a:r>
          </a:p>
          <a:p>
            <a:r>
              <a:rPr lang="en-US" sz="4896" b="1" dirty="0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Million</a:t>
            </a:r>
            <a:endParaRPr lang="en-US" dirty="0"/>
          </a:p>
          <a:p>
            <a:r>
              <a:rPr lang="en-US" dirty="0"/>
              <a:t>The average cost/business impact per security breach is $15 million</a:t>
            </a:r>
            <a:r>
              <a:rPr lang="en-US" baseline="30000" dirty="0"/>
              <a:t>2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Quattrocento Sans"/>
              <a:buNone/>
            </a:pPr>
            <a:endParaRPr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3032650" y="1816821"/>
            <a:ext cx="1326624" cy="1189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3" name="Shape 123"/>
          <p:cNvSpPr/>
          <p:nvPr/>
        </p:nvSpPr>
        <p:spPr>
          <a:xfrm>
            <a:off x="4738160" y="4285732"/>
            <a:ext cx="662026" cy="4439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000" y="48000"/>
                </a:moveTo>
                <a:cubicBezTo>
                  <a:pt x="28000" y="21000"/>
                  <a:pt x="42000" y="0"/>
                  <a:pt x="60000" y="0"/>
                </a:cubicBezTo>
                <a:cubicBezTo>
                  <a:pt x="73000" y="0"/>
                  <a:pt x="85000" y="12000"/>
                  <a:pt x="90000" y="30000"/>
                </a:cubicBezTo>
                <a:cubicBezTo>
                  <a:pt x="90000" y="30000"/>
                  <a:pt x="90000" y="30000"/>
                  <a:pt x="90000" y="30000"/>
                </a:cubicBezTo>
                <a:cubicBezTo>
                  <a:pt x="107000" y="30000"/>
                  <a:pt x="120000" y="49500"/>
                  <a:pt x="120000" y="75000"/>
                </a:cubicBezTo>
                <a:cubicBezTo>
                  <a:pt x="120000" y="100500"/>
                  <a:pt x="107000" y="120000"/>
                  <a:pt x="90000" y="120000"/>
                </a:cubicBezTo>
                <a:cubicBezTo>
                  <a:pt x="24000" y="120000"/>
                  <a:pt x="24000" y="120000"/>
                  <a:pt x="24000" y="120000"/>
                </a:cubicBezTo>
                <a:cubicBezTo>
                  <a:pt x="11000" y="120000"/>
                  <a:pt x="0" y="103500"/>
                  <a:pt x="0" y="84000"/>
                </a:cubicBezTo>
                <a:cubicBezTo>
                  <a:pt x="0" y="64500"/>
                  <a:pt x="11000" y="48000"/>
                  <a:pt x="24000" y="48000"/>
                </a:cubicBezTo>
                <a:cubicBezTo>
                  <a:pt x="25000" y="48000"/>
                  <a:pt x="27000" y="48000"/>
                  <a:pt x="28000" y="4800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6741004" y="4263776"/>
            <a:ext cx="574195" cy="487861"/>
            <a:chOff x="4334" y="2618"/>
            <a:chExt cx="419" cy="355"/>
          </a:xfrm>
        </p:grpSpPr>
        <p:sp>
          <p:nvSpPr>
            <p:cNvPr id="125" name="Shape 125"/>
            <p:cNvSpPr/>
            <p:nvPr/>
          </p:nvSpPr>
          <p:spPr>
            <a:xfrm>
              <a:off x="4415" y="2618"/>
              <a:ext cx="338" cy="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45443" y="0"/>
                  </a:lnTo>
                  <a:lnTo>
                    <a:pt x="45443" y="27303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334" y="2714"/>
              <a:ext cx="305" cy="194"/>
            </a:xfrm>
            <a:prstGeom prst="rect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" name="Shape 127"/>
            <p:cNvCxnSpPr/>
            <p:nvPr/>
          </p:nvCxnSpPr>
          <p:spPr>
            <a:xfrm>
              <a:off x="4640" y="2747"/>
              <a:ext cx="112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28" name="Shape 128"/>
            <p:cNvCxnSpPr/>
            <p:nvPr/>
          </p:nvCxnSpPr>
          <p:spPr>
            <a:xfrm>
              <a:off x="4640" y="2845"/>
              <a:ext cx="112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4688" y="2667"/>
              <a:ext cx="0" cy="31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0" name="Shape 130"/>
            <p:cNvCxnSpPr/>
            <p:nvPr/>
          </p:nvCxnSpPr>
          <p:spPr>
            <a:xfrm rot="10800000">
              <a:off x="4495" y="2908"/>
              <a:ext cx="0" cy="65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31" name="Shape 131"/>
          <p:cNvGrpSpPr/>
          <p:nvPr/>
        </p:nvGrpSpPr>
        <p:grpSpPr>
          <a:xfrm>
            <a:off x="6831011" y="2503458"/>
            <a:ext cx="484187" cy="476249"/>
            <a:chOff x="4322" y="1754"/>
            <a:chExt cx="304" cy="299"/>
          </a:xfrm>
        </p:grpSpPr>
        <p:sp>
          <p:nvSpPr>
            <p:cNvPr id="132" name="Shape 132"/>
            <p:cNvSpPr/>
            <p:nvPr/>
          </p:nvSpPr>
          <p:spPr>
            <a:xfrm>
              <a:off x="4322" y="1754"/>
              <a:ext cx="304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113" y="120000"/>
                  </a:moveTo>
                  <a:cubicBezTo>
                    <a:pt x="41886" y="120000"/>
                    <a:pt x="41886" y="120000"/>
                    <a:pt x="41886" y="120000"/>
                  </a:cubicBezTo>
                  <a:cubicBezTo>
                    <a:pt x="41886" y="107307"/>
                    <a:pt x="41886" y="107307"/>
                    <a:pt x="41886" y="107307"/>
                  </a:cubicBezTo>
                  <a:cubicBezTo>
                    <a:pt x="37358" y="105000"/>
                    <a:pt x="32830" y="102692"/>
                    <a:pt x="29433" y="99230"/>
                  </a:cubicBezTo>
                  <a:cubicBezTo>
                    <a:pt x="18113" y="106153"/>
                    <a:pt x="18113" y="106153"/>
                    <a:pt x="18113" y="106153"/>
                  </a:cubicBezTo>
                  <a:cubicBezTo>
                    <a:pt x="0" y="73846"/>
                    <a:pt x="0" y="73846"/>
                    <a:pt x="0" y="73846"/>
                  </a:cubicBezTo>
                  <a:cubicBezTo>
                    <a:pt x="11320" y="68076"/>
                    <a:pt x="11320" y="68076"/>
                    <a:pt x="11320" y="68076"/>
                  </a:cubicBezTo>
                  <a:cubicBezTo>
                    <a:pt x="10188" y="64615"/>
                    <a:pt x="10188" y="62307"/>
                    <a:pt x="10188" y="60000"/>
                  </a:cubicBezTo>
                  <a:cubicBezTo>
                    <a:pt x="10188" y="57692"/>
                    <a:pt x="10188" y="55384"/>
                    <a:pt x="11320" y="51923"/>
                  </a:cubicBezTo>
                  <a:cubicBezTo>
                    <a:pt x="0" y="46153"/>
                    <a:pt x="0" y="46153"/>
                    <a:pt x="0" y="46153"/>
                  </a:cubicBezTo>
                  <a:cubicBezTo>
                    <a:pt x="18113" y="13846"/>
                    <a:pt x="18113" y="13846"/>
                    <a:pt x="18113" y="13846"/>
                  </a:cubicBezTo>
                  <a:cubicBezTo>
                    <a:pt x="29433" y="20769"/>
                    <a:pt x="29433" y="20769"/>
                    <a:pt x="29433" y="20769"/>
                  </a:cubicBezTo>
                  <a:cubicBezTo>
                    <a:pt x="32830" y="17307"/>
                    <a:pt x="37358" y="15000"/>
                    <a:pt x="41886" y="12692"/>
                  </a:cubicBezTo>
                  <a:cubicBezTo>
                    <a:pt x="41886" y="0"/>
                    <a:pt x="41886" y="0"/>
                    <a:pt x="41886" y="0"/>
                  </a:cubicBezTo>
                  <a:cubicBezTo>
                    <a:pt x="78113" y="0"/>
                    <a:pt x="78113" y="0"/>
                    <a:pt x="78113" y="0"/>
                  </a:cubicBezTo>
                  <a:cubicBezTo>
                    <a:pt x="78113" y="12692"/>
                    <a:pt x="78113" y="12692"/>
                    <a:pt x="78113" y="12692"/>
                  </a:cubicBezTo>
                  <a:cubicBezTo>
                    <a:pt x="82641" y="15000"/>
                    <a:pt x="87169" y="17307"/>
                    <a:pt x="90566" y="20769"/>
                  </a:cubicBezTo>
                  <a:cubicBezTo>
                    <a:pt x="101886" y="13846"/>
                    <a:pt x="101886" y="13846"/>
                    <a:pt x="101886" y="13846"/>
                  </a:cubicBezTo>
                  <a:cubicBezTo>
                    <a:pt x="120000" y="46153"/>
                    <a:pt x="120000" y="46153"/>
                    <a:pt x="120000" y="46153"/>
                  </a:cubicBezTo>
                  <a:cubicBezTo>
                    <a:pt x="108679" y="51923"/>
                    <a:pt x="108679" y="51923"/>
                    <a:pt x="108679" y="51923"/>
                  </a:cubicBezTo>
                  <a:cubicBezTo>
                    <a:pt x="109811" y="55384"/>
                    <a:pt x="109811" y="57692"/>
                    <a:pt x="109811" y="60000"/>
                  </a:cubicBezTo>
                  <a:cubicBezTo>
                    <a:pt x="109811" y="62307"/>
                    <a:pt x="109811" y="64615"/>
                    <a:pt x="108679" y="68076"/>
                  </a:cubicBezTo>
                  <a:cubicBezTo>
                    <a:pt x="120000" y="73846"/>
                    <a:pt x="120000" y="73846"/>
                    <a:pt x="120000" y="73846"/>
                  </a:cubicBezTo>
                  <a:cubicBezTo>
                    <a:pt x="101886" y="106153"/>
                    <a:pt x="101886" y="106153"/>
                    <a:pt x="101886" y="106153"/>
                  </a:cubicBezTo>
                  <a:cubicBezTo>
                    <a:pt x="90566" y="99230"/>
                    <a:pt x="90566" y="99230"/>
                    <a:pt x="90566" y="99230"/>
                  </a:cubicBezTo>
                  <a:cubicBezTo>
                    <a:pt x="87169" y="102692"/>
                    <a:pt x="82641" y="105000"/>
                    <a:pt x="78113" y="107307"/>
                  </a:cubicBezTo>
                  <a:lnTo>
                    <a:pt x="78113" y="120000"/>
                  </a:lnTo>
                  <a:close/>
                  <a:moveTo>
                    <a:pt x="50943" y="110769"/>
                  </a:moveTo>
                  <a:cubicBezTo>
                    <a:pt x="69056" y="110769"/>
                    <a:pt x="69056" y="110769"/>
                    <a:pt x="69056" y="110769"/>
                  </a:cubicBezTo>
                  <a:cubicBezTo>
                    <a:pt x="69056" y="100384"/>
                    <a:pt x="69056" y="100384"/>
                    <a:pt x="69056" y="100384"/>
                  </a:cubicBezTo>
                  <a:cubicBezTo>
                    <a:pt x="72452" y="99230"/>
                    <a:pt x="72452" y="99230"/>
                    <a:pt x="72452" y="99230"/>
                  </a:cubicBezTo>
                  <a:cubicBezTo>
                    <a:pt x="78113" y="98076"/>
                    <a:pt x="82641" y="94615"/>
                    <a:pt x="87169" y="91153"/>
                  </a:cubicBezTo>
                  <a:cubicBezTo>
                    <a:pt x="89433" y="88846"/>
                    <a:pt x="89433" y="88846"/>
                    <a:pt x="89433" y="88846"/>
                  </a:cubicBezTo>
                  <a:cubicBezTo>
                    <a:pt x="98490" y="93461"/>
                    <a:pt x="98490" y="93461"/>
                    <a:pt x="98490" y="93461"/>
                  </a:cubicBezTo>
                  <a:cubicBezTo>
                    <a:pt x="107547" y="77307"/>
                    <a:pt x="107547" y="77307"/>
                    <a:pt x="107547" y="77307"/>
                  </a:cubicBezTo>
                  <a:cubicBezTo>
                    <a:pt x="98490" y="72692"/>
                    <a:pt x="98490" y="72692"/>
                    <a:pt x="98490" y="72692"/>
                  </a:cubicBezTo>
                  <a:cubicBezTo>
                    <a:pt x="99622" y="69230"/>
                    <a:pt x="99622" y="69230"/>
                    <a:pt x="99622" y="69230"/>
                  </a:cubicBezTo>
                  <a:cubicBezTo>
                    <a:pt x="100754" y="65769"/>
                    <a:pt x="100754" y="63461"/>
                    <a:pt x="100754" y="60000"/>
                  </a:cubicBezTo>
                  <a:cubicBezTo>
                    <a:pt x="100754" y="56538"/>
                    <a:pt x="100754" y="54230"/>
                    <a:pt x="99622" y="50769"/>
                  </a:cubicBezTo>
                  <a:cubicBezTo>
                    <a:pt x="98490" y="47307"/>
                    <a:pt x="98490" y="47307"/>
                    <a:pt x="98490" y="47307"/>
                  </a:cubicBezTo>
                  <a:cubicBezTo>
                    <a:pt x="107547" y="42692"/>
                    <a:pt x="107547" y="42692"/>
                    <a:pt x="107547" y="42692"/>
                  </a:cubicBezTo>
                  <a:cubicBezTo>
                    <a:pt x="98490" y="26538"/>
                    <a:pt x="98490" y="26538"/>
                    <a:pt x="98490" y="26538"/>
                  </a:cubicBezTo>
                  <a:cubicBezTo>
                    <a:pt x="89433" y="31153"/>
                    <a:pt x="89433" y="31153"/>
                    <a:pt x="89433" y="31153"/>
                  </a:cubicBezTo>
                  <a:cubicBezTo>
                    <a:pt x="87169" y="30000"/>
                    <a:pt x="87169" y="30000"/>
                    <a:pt x="87169" y="30000"/>
                  </a:cubicBezTo>
                  <a:cubicBezTo>
                    <a:pt x="82641" y="25384"/>
                    <a:pt x="78113" y="21923"/>
                    <a:pt x="72452" y="20769"/>
                  </a:cubicBezTo>
                  <a:cubicBezTo>
                    <a:pt x="69056" y="19615"/>
                    <a:pt x="69056" y="19615"/>
                    <a:pt x="69056" y="19615"/>
                  </a:cubicBezTo>
                  <a:cubicBezTo>
                    <a:pt x="69056" y="9230"/>
                    <a:pt x="69056" y="9230"/>
                    <a:pt x="69056" y="9230"/>
                  </a:cubicBezTo>
                  <a:cubicBezTo>
                    <a:pt x="50943" y="9230"/>
                    <a:pt x="50943" y="9230"/>
                    <a:pt x="50943" y="9230"/>
                  </a:cubicBezTo>
                  <a:cubicBezTo>
                    <a:pt x="50943" y="19615"/>
                    <a:pt x="50943" y="19615"/>
                    <a:pt x="50943" y="19615"/>
                  </a:cubicBezTo>
                  <a:cubicBezTo>
                    <a:pt x="47547" y="20769"/>
                    <a:pt x="47547" y="20769"/>
                    <a:pt x="47547" y="20769"/>
                  </a:cubicBezTo>
                  <a:cubicBezTo>
                    <a:pt x="41886" y="21923"/>
                    <a:pt x="37358" y="25384"/>
                    <a:pt x="32830" y="30000"/>
                  </a:cubicBezTo>
                  <a:cubicBezTo>
                    <a:pt x="30566" y="31153"/>
                    <a:pt x="30566" y="31153"/>
                    <a:pt x="30566" y="31153"/>
                  </a:cubicBezTo>
                  <a:cubicBezTo>
                    <a:pt x="21509" y="26538"/>
                    <a:pt x="21509" y="26538"/>
                    <a:pt x="21509" y="26538"/>
                  </a:cubicBezTo>
                  <a:cubicBezTo>
                    <a:pt x="12452" y="42692"/>
                    <a:pt x="12452" y="42692"/>
                    <a:pt x="12452" y="42692"/>
                  </a:cubicBezTo>
                  <a:cubicBezTo>
                    <a:pt x="21509" y="47307"/>
                    <a:pt x="21509" y="47307"/>
                    <a:pt x="21509" y="47307"/>
                  </a:cubicBezTo>
                  <a:cubicBezTo>
                    <a:pt x="20377" y="50769"/>
                    <a:pt x="20377" y="50769"/>
                    <a:pt x="20377" y="50769"/>
                  </a:cubicBezTo>
                  <a:cubicBezTo>
                    <a:pt x="19245" y="54230"/>
                    <a:pt x="19245" y="56538"/>
                    <a:pt x="19245" y="60000"/>
                  </a:cubicBezTo>
                  <a:cubicBezTo>
                    <a:pt x="19245" y="63461"/>
                    <a:pt x="19245" y="65769"/>
                    <a:pt x="20377" y="69230"/>
                  </a:cubicBezTo>
                  <a:cubicBezTo>
                    <a:pt x="21509" y="72692"/>
                    <a:pt x="21509" y="72692"/>
                    <a:pt x="21509" y="72692"/>
                  </a:cubicBezTo>
                  <a:cubicBezTo>
                    <a:pt x="12452" y="77307"/>
                    <a:pt x="12452" y="77307"/>
                    <a:pt x="12452" y="77307"/>
                  </a:cubicBezTo>
                  <a:cubicBezTo>
                    <a:pt x="21509" y="93461"/>
                    <a:pt x="21509" y="93461"/>
                    <a:pt x="21509" y="93461"/>
                  </a:cubicBezTo>
                  <a:cubicBezTo>
                    <a:pt x="30566" y="88846"/>
                    <a:pt x="30566" y="88846"/>
                    <a:pt x="30566" y="88846"/>
                  </a:cubicBezTo>
                  <a:cubicBezTo>
                    <a:pt x="32830" y="91153"/>
                    <a:pt x="32830" y="91153"/>
                    <a:pt x="32830" y="91153"/>
                  </a:cubicBezTo>
                  <a:cubicBezTo>
                    <a:pt x="37358" y="94615"/>
                    <a:pt x="41886" y="98076"/>
                    <a:pt x="47547" y="99230"/>
                  </a:cubicBezTo>
                  <a:cubicBezTo>
                    <a:pt x="50943" y="100384"/>
                    <a:pt x="50943" y="100384"/>
                    <a:pt x="50943" y="100384"/>
                  </a:cubicBezTo>
                  <a:lnTo>
                    <a:pt x="50943" y="1107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4395" y="1823"/>
              <a:ext cx="160" cy="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9" y="119999"/>
                  </a:moveTo>
                  <a:cubicBezTo>
                    <a:pt x="27857" y="119999"/>
                    <a:pt x="0" y="92142"/>
                    <a:pt x="0" y="59999"/>
                  </a:cubicBezTo>
                  <a:cubicBezTo>
                    <a:pt x="0" y="27857"/>
                    <a:pt x="27857" y="0"/>
                    <a:pt x="59999" y="0"/>
                  </a:cubicBezTo>
                  <a:cubicBezTo>
                    <a:pt x="92142" y="0"/>
                    <a:pt x="119999" y="27857"/>
                    <a:pt x="119999" y="59999"/>
                  </a:cubicBezTo>
                  <a:cubicBezTo>
                    <a:pt x="119999" y="92142"/>
                    <a:pt x="92142" y="119999"/>
                    <a:pt x="59999" y="119999"/>
                  </a:cubicBezTo>
                  <a:close/>
                  <a:moveTo>
                    <a:pt x="59999" y="17142"/>
                  </a:moveTo>
                  <a:cubicBezTo>
                    <a:pt x="36428" y="17142"/>
                    <a:pt x="17142" y="36428"/>
                    <a:pt x="17142" y="59999"/>
                  </a:cubicBezTo>
                  <a:cubicBezTo>
                    <a:pt x="17142" y="83571"/>
                    <a:pt x="36428" y="102857"/>
                    <a:pt x="59999" y="102857"/>
                  </a:cubicBezTo>
                  <a:cubicBezTo>
                    <a:pt x="83571" y="102857"/>
                    <a:pt x="102857" y="83571"/>
                    <a:pt x="102857" y="59999"/>
                  </a:cubicBezTo>
                  <a:cubicBezTo>
                    <a:pt x="102857" y="36428"/>
                    <a:pt x="83571" y="17142"/>
                    <a:pt x="59999" y="17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4886578" y="2558808"/>
            <a:ext cx="463550" cy="395287"/>
            <a:chOff x="3087" y="1675"/>
            <a:chExt cx="292" cy="248"/>
          </a:xfrm>
        </p:grpSpPr>
        <p:sp>
          <p:nvSpPr>
            <p:cNvPr id="135" name="Shape 135"/>
            <p:cNvSpPr/>
            <p:nvPr/>
          </p:nvSpPr>
          <p:spPr>
            <a:xfrm>
              <a:off x="3087" y="1675"/>
              <a:ext cx="291" cy="248"/>
            </a:xfrm>
            <a:prstGeom prst="rect">
              <a:avLst/>
            </a:prstGeom>
            <a:noFill/>
            <a:ln w="3492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Shape 136"/>
            <p:cNvCxnSpPr/>
            <p:nvPr/>
          </p:nvCxnSpPr>
          <p:spPr>
            <a:xfrm rot="10800000">
              <a:off x="3087" y="1743"/>
              <a:ext cx="291" cy="0"/>
            </a:xfrm>
            <a:prstGeom prst="straightConnector1">
              <a:avLst/>
            </a:prstGeom>
            <a:noFill/>
            <a:ln w="3492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7" name="Shape 137"/>
            <p:cNvSpPr/>
            <p:nvPr/>
          </p:nvSpPr>
          <p:spPr>
            <a:xfrm>
              <a:off x="3254" y="1697"/>
              <a:ext cx="22" cy="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288" y="1697"/>
              <a:ext cx="22" cy="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322" y="1697"/>
              <a:ext cx="22" cy="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177" y="1794"/>
              <a:ext cx="89" cy="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63529"/>
                  </a:lnTo>
                  <a:lnTo>
                    <a:pt x="60000" y="0"/>
                  </a:lnTo>
                  <a:lnTo>
                    <a:pt x="120000" y="63529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3492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1" name="Shape 141"/>
            <p:cNvCxnSpPr/>
            <p:nvPr/>
          </p:nvCxnSpPr>
          <p:spPr>
            <a:xfrm>
              <a:off x="3222" y="1845"/>
              <a:ext cx="0" cy="34"/>
            </a:xfrm>
            <a:prstGeom prst="straightConnector1">
              <a:avLst/>
            </a:prstGeom>
            <a:noFill/>
            <a:ln w="3492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142" name="Shape 142"/>
          <p:cNvCxnSpPr/>
          <p:nvPr/>
        </p:nvCxnSpPr>
        <p:spPr>
          <a:xfrm>
            <a:off x="7896225" y="1828716"/>
            <a:ext cx="138112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3" name="Shape 143"/>
          <p:cNvCxnSpPr/>
          <p:nvPr/>
        </p:nvCxnSpPr>
        <p:spPr>
          <a:xfrm>
            <a:off x="3018160" y="4676167"/>
            <a:ext cx="620388" cy="556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>
            <a:off x="8591550" y="4677598"/>
            <a:ext cx="68579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18013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74637" y="5095041"/>
            <a:ext cx="1642051" cy="1388307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916690" y="4100062"/>
            <a:ext cx="95863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274637" y="4100062"/>
            <a:ext cx="1642051" cy="914400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916690" y="3105083"/>
            <a:ext cx="95863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74637" y="3105083"/>
            <a:ext cx="1642051" cy="914400"/>
          </a:xfrm>
          <a:prstGeom prst="rect">
            <a:avLst/>
          </a:prstGeom>
          <a:solidFill>
            <a:srgbClr val="00188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916690" y="2110105"/>
            <a:ext cx="95863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74637" y="2110105"/>
            <a:ext cx="1642051" cy="9144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74637" y="1115125"/>
            <a:ext cx="1642051" cy="914400"/>
          </a:xfrm>
          <a:prstGeom prst="rect">
            <a:avLst/>
          </a:prstGeom>
          <a:solidFill>
            <a:srgbClr val="00BC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916690" y="5095042"/>
            <a:ext cx="9586300" cy="13883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916690" y="1115125"/>
            <a:ext cx="95863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74637" y="387347"/>
            <a:ext cx="11887200" cy="914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+mj-lt"/>
                <a:sym typeface="Quattrocento Sans"/>
              </a:rPr>
              <a:t>Docker &amp; Microsoft address 98% of Enterprise </a:t>
            </a:r>
            <a:r>
              <a:rPr lang="en" sz="2800" dirty="0">
                <a:latin typeface="+mj-lt"/>
              </a:rPr>
              <a:t>App </a:t>
            </a:r>
            <a:r>
              <a:rPr lang="en-US" sz="2800" dirty="0">
                <a:latin typeface="+mj-lt"/>
              </a:rPr>
              <a:t>Requirements</a:t>
            </a:r>
            <a:endParaRPr lang="en" sz="2800" b="0" i="0" u="none" strike="noStrike" cap="none" dirty="0">
              <a:solidFill>
                <a:srgbClr val="000000"/>
              </a:solidFill>
              <a:latin typeface="+mj-lt"/>
              <a:sym typeface="Quattrocento Sans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10595" y="1433826"/>
            <a:ext cx="97013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FROM DEV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216223" y="1359468"/>
            <a:ext cx="626200" cy="484652"/>
            <a:chOff x="979009" y="1863982"/>
            <a:chExt cx="754539" cy="583981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9009" y="1869021"/>
              <a:ext cx="754539" cy="578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Shape 164"/>
            <p:cNvSpPr txBox="1"/>
            <p:nvPr/>
          </p:nvSpPr>
          <p:spPr>
            <a:xfrm>
              <a:off x="1062491" y="1863982"/>
              <a:ext cx="587574" cy="37085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&lt; &gt;</a:t>
              </a:r>
            </a:p>
          </p:txBody>
        </p:sp>
      </p:grpSp>
      <p:sp>
        <p:nvSpPr>
          <p:cNvPr id="165" name="Shape 165"/>
          <p:cNvSpPr txBox="1"/>
          <p:nvPr/>
        </p:nvSpPr>
        <p:spPr>
          <a:xfrm>
            <a:off x="10315854" y="1444355"/>
            <a:ext cx="73128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OPS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x="9653605" y="1349084"/>
            <a:ext cx="496047" cy="487914"/>
            <a:chOff x="4322" y="1754"/>
            <a:chExt cx="304" cy="299"/>
          </a:xfrm>
        </p:grpSpPr>
        <p:sp>
          <p:nvSpPr>
            <p:cNvPr id="167" name="Shape 167"/>
            <p:cNvSpPr/>
            <p:nvPr/>
          </p:nvSpPr>
          <p:spPr>
            <a:xfrm>
              <a:off x="4322" y="1754"/>
              <a:ext cx="304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113" y="120000"/>
                  </a:moveTo>
                  <a:cubicBezTo>
                    <a:pt x="41886" y="120000"/>
                    <a:pt x="41886" y="120000"/>
                    <a:pt x="41886" y="120000"/>
                  </a:cubicBezTo>
                  <a:cubicBezTo>
                    <a:pt x="41886" y="107307"/>
                    <a:pt x="41886" y="107307"/>
                    <a:pt x="41886" y="107307"/>
                  </a:cubicBezTo>
                  <a:cubicBezTo>
                    <a:pt x="37358" y="105000"/>
                    <a:pt x="32830" y="102692"/>
                    <a:pt x="29433" y="99230"/>
                  </a:cubicBezTo>
                  <a:cubicBezTo>
                    <a:pt x="18113" y="106153"/>
                    <a:pt x="18113" y="106153"/>
                    <a:pt x="18113" y="106153"/>
                  </a:cubicBezTo>
                  <a:cubicBezTo>
                    <a:pt x="0" y="73846"/>
                    <a:pt x="0" y="73846"/>
                    <a:pt x="0" y="73846"/>
                  </a:cubicBezTo>
                  <a:cubicBezTo>
                    <a:pt x="11320" y="68076"/>
                    <a:pt x="11320" y="68076"/>
                    <a:pt x="11320" y="68076"/>
                  </a:cubicBezTo>
                  <a:cubicBezTo>
                    <a:pt x="10188" y="64615"/>
                    <a:pt x="10188" y="62307"/>
                    <a:pt x="10188" y="60000"/>
                  </a:cubicBezTo>
                  <a:cubicBezTo>
                    <a:pt x="10188" y="57692"/>
                    <a:pt x="10188" y="55384"/>
                    <a:pt x="11320" y="51923"/>
                  </a:cubicBezTo>
                  <a:cubicBezTo>
                    <a:pt x="0" y="46153"/>
                    <a:pt x="0" y="46153"/>
                    <a:pt x="0" y="46153"/>
                  </a:cubicBezTo>
                  <a:cubicBezTo>
                    <a:pt x="18113" y="13846"/>
                    <a:pt x="18113" y="13846"/>
                    <a:pt x="18113" y="13846"/>
                  </a:cubicBezTo>
                  <a:cubicBezTo>
                    <a:pt x="29433" y="20769"/>
                    <a:pt x="29433" y="20769"/>
                    <a:pt x="29433" y="20769"/>
                  </a:cubicBezTo>
                  <a:cubicBezTo>
                    <a:pt x="32830" y="17307"/>
                    <a:pt x="37358" y="15000"/>
                    <a:pt x="41886" y="12692"/>
                  </a:cubicBezTo>
                  <a:cubicBezTo>
                    <a:pt x="41886" y="0"/>
                    <a:pt x="41886" y="0"/>
                    <a:pt x="41886" y="0"/>
                  </a:cubicBezTo>
                  <a:cubicBezTo>
                    <a:pt x="78113" y="0"/>
                    <a:pt x="78113" y="0"/>
                    <a:pt x="78113" y="0"/>
                  </a:cubicBezTo>
                  <a:cubicBezTo>
                    <a:pt x="78113" y="12692"/>
                    <a:pt x="78113" y="12692"/>
                    <a:pt x="78113" y="12692"/>
                  </a:cubicBezTo>
                  <a:cubicBezTo>
                    <a:pt x="82641" y="15000"/>
                    <a:pt x="87169" y="17307"/>
                    <a:pt x="90566" y="20769"/>
                  </a:cubicBezTo>
                  <a:cubicBezTo>
                    <a:pt x="101886" y="13846"/>
                    <a:pt x="101886" y="13846"/>
                    <a:pt x="101886" y="13846"/>
                  </a:cubicBezTo>
                  <a:cubicBezTo>
                    <a:pt x="120000" y="46153"/>
                    <a:pt x="120000" y="46153"/>
                    <a:pt x="120000" y="46153"/>
                  </a:cubicBezTo>
                  <a:cubicBezTo>
                    <a:pt x="108679" y="51923"/>
                    <a:pt x="108679" y="51923"/>
                    <a:pt x="108679" y="51923"/>
                  </a:cubicBezTo>
                  <a:cubicBezTo>
                    <a:pt x="109811" y="55384"/>
                    <a:pt x="109811" y="57692"/>
                    <a:pt x="109811" y="60000"/>
                  </a:cubicBezTo>
                  <a:cubicBezTo>
                    <a:pt x="109811" y="62307"/>
                    <a:pt x="109811" y="64615"/>
                    <a:pt x="108679" y="68076"/>
                  </a:cubicBezTo>
                  <a:cubicBezTo>
                    <a:pt x="120000" y="73846"/>
                    <a:pt x="120000" y="73846"/>
                    <a:pt x="120000" y="73846"/>
                  </a:cubicBezTo>
                  <a:cubicBezTo>
                    <a:pt x="101886" y="106153"/>
                    <a:pt x="101886" y="106153"/>
                    <a:pt x="101886" y="106153"/>
                  </a:cubicBezTo>
                  <a:cubicBezTo>
                    <a:pt x="90566" y="99230"/>
                    <a:pt x="90566" y="99230"/>
                    <a:pt x="90566" y="99230"/>
                  </a:cubicBezTo>
                  <a:cubicBezTo>
                    <a:pt x="87169" y="102692"/>
                    <a:pt x="82641" y="105000"/>
                    <a:pt x="78113" y="107307"/>
                  </a:cubicBezTo>
                  <a:lnTo>
                    <a:pt x="78113" y="120000"/>
                  </a:lnTo>
                  <a:close/>
                  <a:moveTo>
                    <a:pt x="50943" y="110769"/>
                  </a:moveTo>
                  <a:cubicBezTo>
                    <a:pt x="69056" y="110769"/>
                    <a:pt x="69056" y="110769"/>
                    <a:pt x="69056" y="110769"/>
                  </a:cubicBezTo>
                  <a:cubicBezTo>
                    <a:pt x="69056" y="100384"/>
                    <a:pt x="69056" y="100384"/>
                    <a:pt x="69056" y="100384"/>
                  </a:cubicBezTo>
                  <a:cubicBezTo>
                    <a:pt x="72452" y="99230"/>
                    <a:pt x="72452" y="99230"/>
                    <a:pt x="72452" y="99230"/>
                  </a:cubicBezTo>
                  <a:cubicBezTo>
                    <a:pt x="78113" y="98076"/>
                    <a:pt x="82641" y="94615"/>
                    <a:pt x="87169" y="91153"/>
                  </a:cubicBezTo>
                  <a:cubicBezTo>
                    <a:pt x="89433" y="88846"/>
                    <a:pt x="89433" y="88846"/>
                    <a:pt x="89433" y="88846"/>
                  </a:cubicBezTo>
                  <a:cubicBezTo>
                    <a:pt x="98490" y="93461"/>
                    <a:pt x="98490" y="93461"/>
                    <a:pt x="98490" y="93461"/>
                  </a:cubicBezTo>
                  <a:cubicBezTo>
                    <a:pt x="107547" y="77307"/>
                    <a:pt x="107547" y="77307"/>
                    <a:pt x="107547" y="77307"/>
                  </a:cubicBezTo>
                  <a:cubicBezTo>
                    <a:pt x="98490" y="72692"/>
                    <a:pt x="98490" y="72692"/>
                    <a:pt x="98490" y="72692"/>
                  </a:cubicBezTo>
                  <a:cubicBezTo>
                    <a:pt x="99622" y="69230"/>
                    <a:pt x="99622" y="69230"/>
                    <a:pt x="99622" y="69230"/>
                  </a:cubicBezTo>
                  <a:cubicBezTo>
                    <a:pt x="100754" y="65769"/>
                    <a:pt x="100754" y="63461"/>
                    <a:pt x="100754" y="60000"/>
                  </a:cubicBezTo>
                  <a:cubicBezTo>
                    <a:pt x="100754" y="56538"/>
                    <a:pt x="100754" y="54230"/>
                    <a:pt x="99622" y="50769"/>
                  </a:cubicBezTo>
                  <a:cubicBezTo>
                    <a:pt x="98490" y="47307"/>
                    <a:pt x="98490" y="47307"/>
                    <a:pt x="98490" y="47307"/>
                  </a:cubicBezTo>
                  <a:cubicBezTo>
                    <a:pt x="107547" y="42692"/>
                    <a:pt x="107547" y="42692"/>
                    <a:pt x="107547" y="42692"/>
                  </a:cubicBezTo>
                  <a:cubicBezTo>
                    <a:pt x="98490" y="26538"/>
                    <a:pt x="98490" y="26538"/>
                    <a:pt x="98490" y="26538"/>
                  </a:cubicBezTo>
                  <a:cubicBezTo>
                    <a:pt x="89433" y="31153"/>
                    <a:pt x="89433" y="31153"/>
                    <a:pt x="89433" y="31153"/>
                  </a:cubicBezTo>
                  <a:cubicBezTo>
                    <a:pt x="87169" y="30000"/>
                    <a:pt x="87169" y="30000"/>
                    <a:pt x="87169" y="30000"/>
                  </a:cubicBezTo>
                  <a:cubicBezTo>
                    <a:pt x="82641" y="25384"/>
                    <a:pt x="78113" y="21923"/>
                    <a:pt x="72452" y="20769"/>
                  </a:cubicBezTo>
                  <a:cubicBezTo>
                    <a:pt x="69056" y="19615"/>
                    <a:pt x="69056" y="19615"/>
                    <a:pt x="69056" y="19615"/>
                  </a:cubicBezTo>
                  <a:cubicBezTo>
                    <a:pt x="69056" y="9230"/>
                    <a:pt x="69056" y="9230"/>
                    <a:pt x="69056" y="9230"/>
                  </a:cubicBezTo>
                  <a:cubicBezTo>
                    <a:pt x="50943" y="9230"/>
                    <a:pt x="50943" y="9230"/>
                    <a:pt x="50943" y="9230"/>
                  </a:cubicBezTo>
                  <a:cubicBezTo>
                    <a:pt x="50943" y="19615"/>
                    <a:pt x="50943" y="19615"/>
                    <a:pt x="50943" y="19615"/>
                  </a:cubicBezTo>
                  <a:cubicBezTo>
                    <a:pt x="47547" y="20769"/>
                    <a:pt x="47547" y="20769"/>
                    <a:pt x="47547" y="20769"/>
                  </a:cubicBezTo>
                  <a:cubicBezTo>
                    <a:pt x="41886" y="21923"/>
                    <a:pt x="37358" y="25384"/>
                    <a:pt x="32830" y="30000"/>
                  </a:cubicBezTo>
                  <a:cubicBezTo>
                    <a:pt x="30566" y="31153"/>
                    <a:pt x="30566" y="31153"/>
                    <a:pt x="30566" y="31153"/>
                  </a:cubicBezTo>
                  <a:cubicBezTo>
                    <a:pt x="21509" y="26538"/>
                    <a:pt x="21509" y="26538"/>
                    <a:pt x="21509" y="26538"/>
                  </a:cubicBezTo>
                  <a:cubicBezTo>
                    <a:pt x="12452" y="42692"/>
                    <a:pt x="12452" y="42692"/>
                    <a:pt x="12452" y="42692"/>
                  </a:cubicBezTo>
                  <a:cubicBezTo>
                    <a:pt x="21509" y="47307"/>
                    <a:pt x="21509" y="47307"/>
                    <a:pt x="21509" y="47307"/>
                  </a:cubicBezTo>
                  <a:cubicBezTo>
                    <a:pt x="20377" y="50769"/>
                    <a:pt x="20377" y="50769"/>
                    <a:pt x="20377" y="50769"/>
                  </a:cubicBezTo>
                  <a:cubicBezTo>
                    <a:pt x="19245" y="54230"/>
                    <a:pt x="19245" y="56538"/>
                    <a:pt x="19245" y="60000"/>
                  </a:cubicBezTo>
                  <a:cubicBezTo>
                    <a:pt x="19245" y="63461"/>
                    <a:pt x="19245" y="65769"/>
                    <a:pt x="20377" y="69230"/>
                  </a:cubicBezTo>
                  <a:cubicBezTo>
                    <a:pt x="21509" y="72692"/>
                    <a:pt x="21509" y="72692"/>
                    <a:pt x="21509" y="72692"/>
                  </a:cubicBezTo>
                  <a:cubicBezTo>
                    <a:pt x="12452" y="77307"/>
                    <a:pt x="12452" y="77307"/>
                    <a:pt x="12452" y="77307"/>
                  </a:cubicBezTo>
                  <a:cubicBezTo>
                    <a:pt x="21509" y="93461"/>
                    <a:pt x="21509" y="93461"/>
                    <a:pt x="21509" y="93461"/>
                  </a:cubicBezTo>
                  <a:cubicBezTo>
                    <a:pt x="30566" y="88846"/>
                    <a:pt x="30566" y="88846"/>
                    <a:pt x="30566" y="88846"/>
                  </a:cubicBezTo>
                  <a:cubicBezTo>
                    <a:pt x="32830" y="91153"/>
                    <a:pt x="32830" y="91153"/>
                    <a:pt x="32830" y="91153"/>
                  </a:cubicBezTo>
                  <a:cubicBezTo>
                    <a:pt x="37358" y="94615"/>
                    <a:pt x="41886" y="98076"/>
                    <a:pt x="47547" y="99230"/>
                  </a:cubicBezTo>
                  <a:cubicBezTo>
                    <a:pt x="50943" y="100384"/>
                    <a:pt x="50943" y="100384"/>
                    <a:pt x="50943" y="100384"/>
                  </a:cubicBezTo>
                  <a:lnTo>
                    <a:pt x="50943" y="110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395" y="1823"/>
              <a:ext cx="160" cy="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9" y="119999"/>
                  </a:moveTo>
                  <a:cubicBezTo>
                    <a:pt x="27857" y="119999"/>
                    <a:pt x="0" y="92142"/>
                    <a:pt x="0" y="59999"/>
                  </a:cubicBezTo>
                  <a:cubicBezTo>
                    <a:pt x="0" y="27857"/>
                    <a:pt x="27857" y="0"/>
                    <a:pt x="59999" y="0"/>
                  </a:cubicBezTo>
                  <a:cubicBezTo>
                    <a:pt x="92142" y="0"/>
                    <a:pt x="119999" y="27857"/>
                    <a:pt x="119999" y="59999"/>
                  </a:cubicBezTo>
                  <a:cubicBezTo>
                    <a:pt x="119999" y="92142"/>
                    <a:pt x="92142" y="119999"/>
                    <a:pt x="59999" y="119999"/>
                  </a:cubicBezTo>
                  <a:close/>
                  <a:moveTo>
                    <a:pt x="59999" y="17142"/>
                  </a:moveTo>
                  <a:cubicBezTo>
                    <a:pt x="36428" y="17142"/>
                    <a:pt x="17142" y="36428"/>
                    <a:pt x="17142" y="59999"/>
                  </a:cubicBezTo>
                  <a:cubicBezTo>
                    <a:pt x="17142" y="83571"/>
                    <a:pt x="36428" y="102857"/>
                    <a:pt x="59999" y="102857"/>
                  </a:cubicBezTo>
                  <a:cubicBezTo>
                    <a:pt x="83571" y="102857"/>
                    <a:pt x="102857" y="83571"/>
                    <a:pt x="102857" y="59999"/>
                  </a:cubicBezTo>
                  <a:cubicBezTo>
                    <a:pt x="102857" y="36428"/>
                    <a:pt x="83571" y="17142"/>
                    <a:pt x="59999" y="17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3120230" y="1387234"/>
            <a:ext cx="6148122" cy="467538"/>
            <a:chOff x="2913216" y="1616741"/>
            <a:chExt cx="6148122" cy="467538"/>
          </a:xfrm>
        </p:grpSpPr>
        <p:grpSp>
          <p:nvGrpSpPr>
            <p:cNvPr id="170" name="Shape 170"/>
            <p:cNvGrpSpPr/>
            <p:nvPr/>
          </p:nvGrpSpPr>
          <p:grpSpPr>
            <a:xfrm>
              <a:off x="6130198" y="1616741"/>
              <a:ext cx="2931140" cy="467538"/>
              <a:chOff x="5881085" y="1818461"/>
              <a:chExt cx="3678429" cy="586735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9170564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8841617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8512668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8183721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7854772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7525825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7196877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6867928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6538980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6210032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5881085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Shape 182"/>
            <p:cNvGrpSpPr/>
            <p:nvPr/>
          </p:nvGrpSpPr>
          <p:grpSpPr>
            <a:xfrm rot="10800000">
              <a:off x="2913216" y="1616741"/>
              <a:ext cx="2931140" cy="467538"/>
              <a:chOff x="5881085" y="1818461"/>
              <a:chExt cx="3678429" cy="586735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9170564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8841617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512668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8183721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7854772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7525825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7196877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6867928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6538980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6210032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5881085" y="1818461"/>
                <a:ext cx="388949" cy="586735"/>
              </a:xfrm>
              <a:prstGeom prst="chevron">
                <a:avLst>
                  <a:gd name="adj" fmla="val 50000"/>
                </a:avLst>
              </a:prstGeom>
              <a:solidFill>
                <a:srgbClr val="D2D2D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4" name="Shape 194"/>
          <p:cNvSpPr txBox="1"/>
          <p:nvPr/>
        </p:nvSpPr>
        <p:spPr>
          <a:xfrm>
            <a:off x="536045" y="5650694"/>
            <a:ext cx="119776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ANY LANGUAGE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718797" y="2428806"/>
            <a:ext cx="75373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ANY OS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72925" y="3423785"/>
            <a:ext cx="104547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ANYWHERE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9810" y="3265563"/>
            <a:ext cx="615430" cy="5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843060" y="3424948"/>
            <a:ext cx="90922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PHYSICAL</a:t>
            </a:r>
          </a:p>
        </p:txBody>
      </p:sp>
      <p:grpSp>
        <p:nvGrpSpPr>
          <p:cNvPr id="199" name="Shape 199"/>
          <p:cNvGrpSpPr/>
          <p:nvPr/>
        </p:nvGrpSpPr>
        <p:grpSpPr>
          <a:xfrm>
            <a:off x="5528460" y="3329374"/>
            <a:ext cx="484411" cy="509257"/>
            <a:chOff x="5486558" y="5435905"/>
            <a:chExt cx="411639" cy="432752"/>
          </a:xfrm>
        </p:grpSpPr>
        <p:sp>
          <p:nvSpPr>
            <p:cNvPr id="200" name="Shape 200"/>
            <p:cNvSpPr/>
            <p:nvPr/>
          </p:nvSpPr>
          <p:spPr>
            <a:xfrm>
              <a:off x="5486558" y="5435905"/>
              <a:ext cx="274319" cy="273367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5623878" y="5595289"/>
              <a:ext cx="274319" cy="273367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Shape 202"/>
          <p:cNvSpPr txBox="1"/>
          <p:nvPr/>
        </p:nvSpPr>
        <p:spPr>
          <a:xfrm>
            <a:off x="6093000" y="3424948"/>
            <a:ext cx="82426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VIRTUAL</a:t>
            </a:r>
          </a:p>
        </p:txBody>
      </p:sp>
      <p:sp>
        <p:nvSpPr>
          <p:cNvPr id="203" name="Shape 203"/>
          <p:cNvSpPr/>
          <p:nvPr/>
        </p:nvSpPr>
        <p:spPr>
          <a:xfrm>
            <a:off x="7943552" y="3338160"/>
            <a:ext cx="662026" cy="4439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000" y="48000"/>
                </a:moveTo>
                <a:cubicBezTo>
                  <a:pt x="28000" y="21000"/>
                  <a:pt x="42000" y="0"/>
                  <a:pt x="60000" y="0"/>
                </a:cubicBezTo>
                <a:cubicBezTo>
                  <a:pt x="73000" y="0"/>
                  <a:pt x="85000" y="12000"/>
                  <a:pt x="90000" y="30000"/>
                </a:cubicBezTo>
                <a:cubicBezTo>
                  <a:pt x="90000" y="30000"/>
                  <a:pt x="90000" y="30000"/>
                  <a:pt x="90000" y="30000"/>
                </a:cubicBezTo>
                <a:cubicBezTo>
                  <a:pt x="107000" y="30000"/>
                  <a:pt x="120000" y="49500"/>
                  <a:pt x="120000" y="75000"/>
                </a:cubicBezTo>
                <a:cubicBezTo>
                  <a:pt x="120000" y="100500"/>
                  <a:pt x="107000" y="120000"/>
                  <a:pt x="90000" y="120000"/>
                </a:cubicBezTo>
                <a:cubicBezTo>
                  <a:pt x="24000" y="120000"/>
                  <a:pt x="24000" y="120000"/>
                  <a:pt x="24000" y="120000"/>
                </a:cubicBezTo>
                <a:cubicBezTo>
                  <a:pt x="11000" y="120000"/>
                  <a:pt x="0" y="103500"/>
                  <a:pt x="0" y="84000"/>
                </a:cubicBezTo>
                <a:cubicBezTo>
                  <a:pt x="0" y="64500"/>
                  <a:pt x="11000" y="48000"/>
                  <a:pt x="24000" y="48000"/>
                </a:cubicBezTo>
                <a:cubicBezTo>
                  <a:pt x="25000" y="48000"/>
                  <a:pt x="27000" y="48000"/>
                  <a:pt x="28000" y="48000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Shape 204"/>
          <p:cNvGrpSpPr/>
          <p:nvPr/>
        </p:nvGrpSpPr>
        <p:grpSpPr>
          <a:xfrm>
            <a:off x="6975259" y="2312274"/>
            <a:ext cx="1450631" cy="486452"/>
            <a:chOff x="3850492" y="2719916"/>
            <a:chExt cx="1450631" cy="486452"/>
          </a:xfrm>
        </p:grpSpPr>
        <p:grpSp>
          <p:nvGrpSpPr>
            <p:cNvPr id="205" name="Shape 205"/>
            <p:cNvGrpSpPr/>
            <p:nvPr/>
          </p:nvGrpSpPr>
          <p:grpSpPr>
            <a:xfrm>
              <a:off x="3850492" y="2719916"/>
              <a:ext cx="479786" cy="486452"/>
              <a:chOff x="4077037" y="4238625"/>
              <a:chExt cx="536153" cy="543602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4077037" y="4282339"/>
                <a:ext cx="220890" cy="198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1257"/>
                    </a:move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615" y="118628"/>
                    </a:lnTo>
                    <a:lnTo>
                      <a:pt x="0" y="21257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4078171" y="4527353"/>
                <a:ext cx="223155" cy="2095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0540"/>
                    </a:lnTo>
                    <a:lnTo>
                      <a:pt x="118172" y="120000"/>
                    </a:lnTo>
                    <a:lnTo>
                      <a:pt x="120000" y="12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4341785" y="4238625"/>
                <a:ext cx="269601" cy="2419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1257"/>
                    </a:move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615" y="118628"/>
                    </a:lnTo>
                    <a:lnTo>
                      <a:pt x="0" y="21257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4341785" y="4527353"/>
                <a:ext cx="271406" cy="254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0540"/>
                    </a:lnTo>
                    <a:lnTo>
                      <a:pt x="118172" y="120000"/>
                    </a:lnTo>
                    <a:lnTo>
                      <a:pt x="120000" y="12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Shape 210"/>
            <p:cNvSpPr txBox="1"/>
            <p:nvPr/>
          </p:nvSpPr>
          <p:spPr>
            <a:xfrm>
              <a:off x="4321369" y="2827824"/>
              <a:ext cx="979754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WINDOWS</a:t>
              </a: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3805259" y="2268346"/>
            <a:ext cx="1093415" cy="603625"/>
            <a:chOff x="7056363" y="2705739"/>
            <a:chExt cx="1093415" cy="603625"/>
          </a:xfrm>
        </p:grpSpPr>
        <p:sp>
          <p:nvSpPr>
            <p:cNvPr id="212" name="Shape 212"/>
            <p:cNvSpPr txBox="1"/>
            <p:nvPr/>
          </p:nvSpPr>
          <p:spPr>
            <a:xfrm>
              <a:off x="7505050" y="2827824"/>
              <a:ext cx="644727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LINUX</a:t>
              </a:r>
            </a:p>
          </p:txBody>
        </p:sp>
        <p:pic>
          <p:nvPicPr>
            <p:cNvPr id="213" name="Shape 2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56363" y="2705739"/>
              <a:ext cx="499281" cy="60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Shape 214"/>
          <p:cNvSpPr txBox="1"/>
          <p:nvPr/>
        </p:nvSpPr>
        <p:spPr>
          <a:xfrm>
            <a:off x="657100" y="4418775"/>
            <a:ext cx="8244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ANY</a:t>
            </a:r>
            <a:r>
              <a:rPr lang="en" sz="12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12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801158" y="4442128"/>
            <a:ext cx="12105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TRADITIONAL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8287461" y="4442128"/>
            <a:ext cx="142058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 SERVICES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2539" y="4306330"/>
            <a:ext cx="497665" cy="548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Shape 218"/>
          <p:cNvGrpSpPr/>
          <p:nvPr/>
        </p:nvGrpSpPr>
        <p:grpSpPr>
          <a:xfrm>
            <a:off x="3256069" y="4329436"/>
            <a:ext cx="442912" cy="442912"/>
            <a:chOff x="5910262" y="4333875"/>
            <a:chExt cx="442912" cy="442912"/>
          </a:xfrm>
        </p:grpSpPr>
        <p:sp>
          <p:nvSpPr>
            <p:cNvPr id="219" name="Shape 219"/>
            <p:cNvSpPr/>
            <p:nvPr/>
          </p:nvSpPr>
          <p:spPr>
            <a:xfrm>
              <a:off x="5910262" y="4333875"/>
              <a:ext cx="442912" cy="442912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6074569" y="4498180"/>
              <a:ext cx="114300" cy="1143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2611083" y="5171864"/>
            <a:ext cx="8036096" cy="1199735"/>
            <a:chOff x="2611083" y="5171864"/>
            <a:chExt cx="8036096" cy="1199735"/>
          </a:xfrm>
        </p:grpSpPr>
        <p:sp>
          <p:nvSpPr>
            <p:cNvPr id="222" name="Shape 222"/>
            <p:cNvSpPr/>
            <p:nvPr/>
          </p:nvSpPr>
          <p:spPr>
            <a:xfrm>
              <a:off x="2611083" y="5887592"/>
              <a:ext cx="8036096" cy="4840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90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Shape 2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76032" y="5891916"/>
              <a:ext cx="1506201" cy="47536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4" name="Shape 224"/>
            <p:cNvGrpSpPr/>
            <p:nvPr/>
          </p:nvGrpSpPr>
          <p:grpSpPr>
            <a:xfrm>
              <a:off x="2611083" y="5171864"/>
              <a:ext cx="8036095" cy="614797"/>
              <a:chOff x="2611083" y="5171864"/>
              <a:chExt cx="8036095" cy="614797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2611083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3430355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4249628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5068900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5888171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6707443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7526715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8345988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9984529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CF2"/>
                  </a:buClr>
                  <a:buSzPct val="250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00BCF2"/>
                    </a:solidFill>
                    <a:latin typeface="Arial"/>
                    <a:ea typeface="Arial"/>
                    <a:cs typeface="Arial"/>
                    <a:sym typeface="Arial"/>
                  </a:rPr>
                  <a:t>MORE</a:t>
                </a:r>
              </a:p>
            </p:txBody>
          </p:sp>
          <p:pic>
            <p:nvPicPr>
              <p:cNvPr id="234" name="Shape 23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709910" y="5262248"/>
                <a:ext cx="457240" cy="438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Shape 2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529751" y="5259210"/>
                <a:ext cx="487721" cy="4084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Shape 236"/>
              <p:cNvPicPr preferRelativeResize="0"/>
              <p:nvPr/>
            </p:nvPicPr>
            <p:blipFill rotWithShape="1">
              <a:blip r:embed="rId10">
                <a:alphaModFix/>
              </a:blip>
              <a:srcRect l="37874" t="33069" r="58567" b="60860"/>
              <a:stretch/>
            </p:blipFill>
            <p:spPr>
              <a:xfrm>
                <a:off x="4361025" y="5253844"/>
                <a:ext cx="444500" cy="4246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Shape 237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802857" y="5309651"/>
                <a:ext cx="475529" cy="3779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Shape 238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993303" y="5238451"/>
                <a:ext cx="475529" cy="481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Shape 239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5149076" y="5244894"/>
                <a:ext cx="481625" cy="4877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Shape 240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7631463" y="5294523"/>
                <a:ext cx="432853" cy="3962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Shape 241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8455492" y="5285266"/>
                <a:ext cx="469432" cy="4267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2" name="Shape 242"/>
              <p:cNvSpPr/>
              <p:nvPr/>
            </p:nvSpPr>
            <p:spPr>
              <a:xfrm>
                <a:off x="9165260" y="5171864"/>
                <a:ext cx="662650" cy="61479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000" b="1" i="0" u="none" strike="noStrike" cap="none">
                  <a:solidFill>
                    <a:srgbClr val="00BC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9335153" y="5378912"/>
                <a:ext cx="321677" cy="2007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792" y="77802"/>
                    </a:moveTo>
                    <a:cubicBezTo>
                      <a:pt x="108792" y="77802"/>
                      <a:pt x="120000" y="79560"/>
                      <a:pt x="120000" y="99340"/>
                    </a:cubicBezTo>
                    <a:cubicBezTo>
                      <a:pt x="120000" y="109010"/>
                      <a:pt x="116719" y="119999"/>
                      <a:pt x="108792" y="119999"/>
                    </a:cubicBezTo>
                    <a:cubicBezTo>
                      <a:pt x="108792" y="119999"/>
                      <a:pt x="48382" y="119999"/>
                      <a:pt x="44282" y="119999"/>
                    </a:cubicBezTo>
                    <a:cubicBezTo>
                      <a:pt x="31981" y="119999"/>
                      <a:pt x="27608" y="106373"/>
                      <a:pt x="27608" y="92747"/>
                    </a:cubicBezTo>
                    <a:cubicBezTo>
                      <a:pt x="27608" y="69010"/>
                      <a:pt x="43735" y="68131"/>
                      <a:pt x="43735" y="68131"/>
                    </a:cubicBezTo>
                    <a:cubicBezTo>
                      <a:pt x="43735" y="68131"/>
                      <a:pt x="45102" y="42637"/>
                      <a:pt x="59316" y="37362"/>
                    </a:cubicBezTo>
                    <a:cubicBezTo>
                      <a:pt x="71890" y="32967"/>
                      <a:pt x="78997" y="43516"/>
                      <a:pt x="82551" y="51868"/>
                    </a:cubicBezTo>
                    <a:cubicBezTo>
                      <a:pt x="82551" y="51868"/>
                      <a:pt x="90205" y="44835"/>
                      <a:pt x="98952" y="50989"/>
                    </a:cubicBezTo>
                    <a:cubicBezTo>
                      <a:pt x="104145" y="54505"/>
                      <a:pt x="109066" y="63296"/>
                      <a:pt x="108792" y="77802"/>
                    </a:cubicBezTo>
                    <a:close/>
                    <a:moveTo>
                      <a:pt x="23507" y="93626"/>
                    </a:moveTo>
                    <a:cubicBezTo>
                      <a:pt x="23507" y="67252"/>
                      <a:pt x="40728" y="63296"/>
                      <a:pt x="40728" y="63296"/>
                    </a:cubicBezTo>
                    <a:cubicBezTo>
                      <a:pt x="40728" y="63296"/>
                      <a:pt x="42915" y="38241"/>
                      <a:pt x="58223" y="32087"/>
                    </a:cubicBezTo>
                    <a:cubicBezTo>
                      <a:pt x="70523" y="27252"/>
                      <a:pt x="79544" y="35604"/>
                      <a:pt x="83371" y="45274"/>
                    </a:cubicBezTo>
                    <a:cubicBezTo>
                      <a:pt x="83371" y="45274"/>
                      <a:pt x="86104" y="42637"/>
                      <a:pt x="91845" y="42637"/>
                    </a:cubicBezTo>
                    <a:cubicBezTo>
                      <a:pt x="91298" y="34285"/>
                      <a:pt x="87471" y="16263"/>
                      <a:pt x="75444" y="8351"/>
                    </a:cubicBezTo>
                    <a:cubicBezTo>
                      <a:pt x="61503" y="0"/>
                      <a:pt x="49476" y="10549"/>
                      <a:pt x="44009" y="26813"/>
                    </a:cubicBezTo>
                    <a:cubicBezTo>
                      <a:pt x="44009" y="26813"/>
                      <a:pt x="35261" y="18021"/>
                      <a:pt x="25148" y="26373"/>
                    </a:cubicBezTo>
                    <a:cubicBezTo>
                      <a:pt x="18041" y="32527"/>
                      <a:pt x="13667" y="46153"/>
                      <a:pt x="14487" y="59340"/>
                    </a:cubicBezTo>
                    <a:cubicBezTo>
                      <a:pt x="14487" y="59340"/>
                      <a:pt x="0" y="61098"/>
                      <a:pt x="0" y="86153"/>
                    </a:cubicBezTo>
                    <a:cubicBezTo>
                      <a:pt x="0" y="99780"/>
                      <a:pt x="7653" y="112087"/>
                      <a:pt x="16127" y="112087"/>
                    </a:cubicBezTo>
                    <a:cubicBezTo>
                      <a:pt x="26788" y="112087"/>
                      <a:pt x="26788" y="112087"/>
                      <a:pt x="26788" y="112087"/>
                    </a:cubicBezTo>
                    <a:cubicBezTo>
                      <a:pt x="24054" y="105494"/>
                      <a:pt x="23507" y="98901"/>
                      <a:pt x="23507" y="93626"/>
                    </a:cubicBez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9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4" name="Shape 244"/>
          <p:cNvSpPr txBox="1"/>
          <p:nvPr/>
        </p:nvSpPr>
        <p:spPr>
          <a:xfrm>
            <a:off x="8742576" y="3424950"/>
            <a:ext cx="19047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1200" b="1">
                <a:latin typeface="Quattrocento Sans"/>
                <a:ea typeface="Quattrocento Sans"/>
                <a:cs typeface="Quattrocento Sans"/>
                <a:sym typeface="Quattrocento Sans"/>
              </a:rPr>
              <a:t>AZURE CLOUD</a:t>
            </a:r>
          </a:p>
        </p:txBody>
      </p:sp>
    </p:spTree>
    <p:extLst>
      <p:ext uri="{BB962C8B-B14F-4D97-AF65-F5344CB8AC3E}">
        <p14:creationId xmlns:p14="http://schemas.microsoft.com/office/powerpoint/2010/main" val="3131311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74637" y="296862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Customer benefits: speed, flexibility, and savings</a:t>
            </a:r>
          </a:p>
        </p:txBody>
      </p:sp>
      <p:grpSp>
        <p:nvGrpSpPr>
          <p:cNvPr id="299" name="Shape 299"/>
          <p:cNvGrpSpPr/>
          <p:nvPr/>
        </p:nvGrpSpPr>
        <p:grpSpPr>
          <a:xfrm>
            <a:off x="7649920" y="2436758"/>
            <a:ext cx="3176602" cy="3020947"/>
            <a:chOff x="416527" y="2785439"/>
            <a:chExt cx="3114600" cy="2961981"/>
          </a:xfrm>
        </p:grpSpPr>
        <p:sp>
          <p:nvSpPr>
            <p:cNvPr id="300" name="Shape 300"/>
            <p:cNvSpPr txBox="1"/>
            <p:nvPr/>
          </p:nvSpPr>
          <p:spPr>
            <a:xfrm>
              <a:off x="417804" y="2785439"/>
              <a:ext cx="3112200" cy="1271999"/>
            </a:xfrm>
            <a:prstGeom prst="rect">
              <a:avLst/>
            </a:prstGeom>
            <a:noFill/>
            <a:ln>
              <a:noFill/>
            </a:ln>
          </p:spPr>
          <p:txBody>
            <a:bodyPr lIns="124275" tIns="62100" rIns="124275" bIns="621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50"/>
                </a:buClr>
                <a:buSzPct val="25000"/>
                <a:buFont typeface="Quattrocento Sans"/>
                <a:buNone/>
              </a:pPr>
              <a:r>
                <a:rPr lang="en" sz="5984" b="1" i="0" u="none" strike="noStrike" cap="none">
                  <a:solidFill>
                    <a:srgbClr val="002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13X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More software </a:t>
              </a:r>
              <a:b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releases</a:t>
              </a:r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416527" y="4229421"/>
              <a:ext cx="3114600" cy="1517999"/>
            </a:xfrm>
            <a:prstGeom prst="rect">
              <a:avLst/>
            </a:prstGeom>
            <a:noFill/>
            <a:ln>
              <a:noFill/>
            </a:ln>
          </p:spPr>
          <p:txBody>
            <a:bodyPr lIns="124275" tIns="62100" rIns="124275" bIns="621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50"/>
                </a:buClr>
                <a:buSzPct val="25000"/>
                <a:buFont typeface="Quattrocento Sans"/>
                <a:buNone/>
              </a:pPr>
              <a:r>
                <a:rPr lang="en" sz="5984" b="1" i="0" u="none" strike="noStrike" cap="none">
                  <a:solidFill>
                    <a:srgbClr val="002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65%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Reduction in developer onboarding time</a:t>
              </a: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4229159" y="2436757"/>
            <a:ext cx="3230148" cy="3151131"/>
            <a:chOff x="4512476" y="2759516"/>
            <a:chExt cx="3167099" cy="3089625"/>
          </a:xfrm>
        </p:grpSpPr>
        <p:sp>
          <p:nvSpPr>
            <p:cNvPr id="303" name="Shape 303"/>
            <p:cNvSpPr txBox="1"/>
            <p:nvPr/>
          </p:nvSpPr>
          <p:spPr>
            <a:xfrm>
              <a:off x="4512476" y="4577142"/>
              <a:ext cx="3167099" cy="1271999"/>
            </a:xfrm>
            <a:prstGeom prst="rect">
              <a:avLst/>
            </a:prstGeom>
            <a:noFill/>
            <a:ln>
              <a:noFill/>
            </a:ln>
          </p:spPr>
          <p:txBody>
            <a:bodyPr lIns="124275" tIns="62100" rIns="124275" bIns="621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7"/>
                </a:buClr>
                <a:buSzPct val="25000"/>
                <a:buFont typeface="Quattrocento Sans"/>
                <a:buNone/>
              </a:pPr>
              <a:r>
                <a:rPr lang="en" sz="3264" b="1" i="0" u="none" strike="noStrike" cap="none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Eliminate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“Works on my </a:t>
              </a:r>
              <a:b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machine” issues </a:t>
              </a:r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4549792" y="2759516"/>
              <a:ext cx="3092398" cy="1517999"/>
            </a:xfrm>
            <a:prstGeom prst="rect">
              <a:avLst/>
            </a:prstGeom>
            <a:noFill/>
            <a:ln>
              <a:noFill/>
            </a:ln>
          </p:spPr>
          <p:txBody>
            <a:bodyPr lIns="124275" tIns="62100" rIns="124275" bIns="621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7"/>
                </a:buClr>
                <a:buSzPct val="25000"/>
                <a:buFont typeface="Quattrocento Sans"/>
                <a:buNone/>
              </a:pPr>
              <a:r>
                <a:rPr lang="en" sz="5984" b="1" i="0" u="none" strike="noStrike" cap="none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41%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Move workloads across private/public clouds</a:t>
              </a:r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978157" y="2436758"/>
            <a:ext cx="3166201" cy="3055847"/>
            <a:chOff x="8629114" y="2751221"/>
            <a:chExt cx="3104400" cy="2996199"/>
          </a:xfrm>
        </p:grpSpPr>
        <p:sp>
          <p:nvSpPr>
            <p:cNvPr id="306" name="Shape 306"/>
            <p:cNvSpPr txBox="1"/>
            <p:nvPr/>
          </p:nvSpPr>
          <p:spPr>
            <a:xfrm>
              <a:off x="8630385" y="2751221"/>
              <a:ext cx="3102000" cy="1271999"/>
            </a:xfrm>
            <a:prstGeom prst="rect">
              <a:avLst/>
            </a:prstGeom>
            <a:noFill/>
            <a:ln>
              <a:noFill/>
            </a:ln>
          </p:spPr>
          <p:txBody>
            <a:bodyPr lIns="124275" tIns="62100" rIns="124275" bIns="621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CF2"/>
                </a:buClr>
                <a:buSzPct val="25000"/>
                <a:buFont typeface="Quattrocento Sans"/>
                <a:buNone/>
              </a:pPr>
              <a:r>
                <a:rPr lang="en" sz="5984" b="1" i="0" u="none" strike="noStrike" cap="none">
                  <a:solidFill>
                    <a:srgbClr val="00BCF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62%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Report reduction </a:t>
              </a:r>
              <a:b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 MTTR</a:t>
              </a: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8629114" y="4229421"/>
              <a:ext cx="3104400" cy="1517999"/>
            </a:xfrm>
            <a:prstGeom prst="rect">
              <a:avLst/>
            </a:prstGeom>
            <a:noFill/>
            <a:ln>
              <a:noFill/>
            </a:ln>
          </p:spPr>
          <p:txBody>
            <a:bodyPr lIns="124275" tIns="62100" rIns="124275" bIns="621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CF2"/>
                </a:buClr>
                <a:buSzPct val="25000"/>
                <a:buFont typeface="Quattrocento Sans"/>
                <a:buNone/>
              </a:pPr>
              <a:r>
                <a:rPr lang="en" sz="5984" b="1" i="0" u="none" strike="noStrike" cap="none">
                  <a:solidFill>
                    <a:srgbClr val="00BCF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10X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attrocento Sans"/>
                <a:buNone/>
              </a:pPr>
              <a:r>
                <a:rPr lang="en" sz="1632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Cost reduction in maintaining existing applications</a:t>
              </a:r>
            </a:p>
          </p:txBody>
        </p:sp>
      </p:grpSp>
      <p:sp>
        <p:nvSpPr>
          <p:cNvPr id="308" name="Shape 308"/>
          <p:cNvSpPr txBox="1"/>
          <p:nvPr/>
        </p:nvSpPr>
        <p:spPr>
          <a:xfrm>
            <a:off x="1094748" y="1681719"/>
            <a:ext cx="2933018" cy="553479"/>
          </a:xfrm>
          <a:prstGeom prst="rect">
            <a:avLst/>
          </a:prstGeom>
          <a:noFill/>
          <a:ln>
            <a:noFill/>
          </a:ln>
        </p:spPr>
        <p:txBody>
          <a:bodyPr lIns="93250" tIns="46600" rIns="93250" bIns="466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2856" b="1" i="0" u="none" strike="noStrike" cap="none">
                <a:solidFill>
                  <a:srgbClr val="00BC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AVAILABILITY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364003" y="1681719"/>
            <a:ext cx="2960459" cy="553479"/>
          </a:xfrm>
          <a:prstGeom prst="rect">
            <a:avLst/>
          </a:prstGeom>
          <a:noFill/>
          <a:ln>
            <a:noFill/>
          </a:ln>
        </p:spPr>
        <p:txBody>
          <a:bodyPr lIns="93250" tIns="46600" rIns="93250" bIns="466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2856" b="1" i="0" u="none" strike="noStrike" cap="none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PORTABILITY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7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8122028" y="1681719"/>
            <a:ext cx="2232383" cy="553479"/>
          </a:xfrm>
          <a:prstGeom prst="rect">
            <a:avLst/>
          </a:prstGeom>
          <a:noFill/>
          <a:ln>
            <a:noFill/>
          </a:ln>
        </p:spPr>
        <p:txBody>
          <a:bodyPr lIns="93250" tIns="46600" rIns="93250" bIns="466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" sz="2856" b="1" i="0" u="none" strike="noStrike" cap="none">
                <a:solidFill>
                  <a:srgbClr val="002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AGILITY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274637" y="6378705"/>
            <a:ext cx="4084637" cy="340276"/>
          </a:xfrm>
          <a:prstGeom prst="rect">
            <a:avLst/>
          </a:prstGeom>
          <a:noFill/>
          <a:ln>
            <a:noFill/>
          </a:ln>
        </p:spPr>
        <p:txBody>
          <a:bodyPr lIns="124325" tIns="62125" rIns="124325" bIns="62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 Sans"/>
              <a:buNone/>
            </a:pPr>
            <a:r>
              <a:rPr lang="en" sz="750" b="0" i="0" u="none" strike="noStrike" cap="none">
                <a:solidFill>
                  <a:srgbClr val="52525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of App development Survey:  Q1 2016, Cornell University case study.</a:t>
            </a:r>
          </a:p>
        </p:txBody>
      </p:sp>
      <p:sp>
        <p:nvSpPr>
          <p:cNvPr id="312" name="Shape 312"/>
          <p:cNvSpPr/>
          <p:nvPr/>
        </p:nvSpPr>
        <p:spPr>
          <a:xfrm>
            <a:off x="1184000" y="5587850"/>
            <a:ext cx="9315900" cy="624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Secure Software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237772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Docker</a:t>
            </a:r>
            <a:r>
              <a:rPr lang="es-ES" dirty="0" smtClean="0"/>
              <a:t> Engine </a:t>
            </a:r>
            <a:r>
              <a:rPr lang="es-ES" dirty="0" err="1" smtClean="0"/>
              <a:t>für</a:t>
            </a:r>
            <a:r>
              <a:rPr lang="es-ES" dirty="0" smtClean="0"/>
              <a:t> Windows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4282-434E-41D4-9582-783D542A7B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97" y="1435469"/>
            <a:ext cx="9823163" cy="47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Docker on Windows PC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74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Docker for Windows 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41" y="2980373"/>
            <a:ext cx="5644871" cy="34191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636" y="1126719"/>
            <a:ext cx="115049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integrated, easy-to-deploy development environment for building, debugging and testing Docker apps on a Windows PC. Docker for Windows is a native Windows app deeply integrated with Hyper-V virtualization, networking and file system, making it the fastest and most reliable Docker environment for Windows.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6" y="3087953"/>
            <a:ext cx="1981200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636" y="5079813"/>
            <a:ext cx="322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u="sng" dirty="0" smtClean="0"/>
              <a:t>Kostenloser Download unter:</a:t>
            </a:r>
            <a:endParaRPr lang="en-US" sz="1800" u="sng" dirty="0" smtClean="0"/>
          </a:p>
          <a:p>
            <a:r>
              <a:rPr lang="en-US" sz="1800" dirty="0" smtClean="0"/>
              <a:t>https</a:t>
            </a:r>
            <a:r>
              <a:rPr lang="en-US" sz="1800" dirty="0"/>
              <a:t>://store.docker.com/editions/community/docker-ce-desktop-windows</a:t>
            </a:r>
          </a:p>
        </p:txBody>
      </p:sp>
    </p:spTree>
    <p:extLst>
      <p:ext uri="{BB962C8B-B14F-4D97-AF65-F5344CB8AC3E}">
        <p14:creationId xmlns:p14="http://schemas.microsoft.com/office/powerpoint/2010/main" val="625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cker">
  <a:themeElements>
    <a:clrScheme name="Custom 51">
      <a:dk1>
        <a:srgbClr val="008EC0"/>
      </a:dk1>
      <a:lt1>
        <a:srgbClr val="FFFFFF"/>
      </a:lt1>
      <a:dk2>
        <a:srgbClr val="1C2B30"/>
      </a:dk2>
      <a:lt2>
        <a:srgbClr val="F2F2F2"/>
      </a:lt2>
      <a:accent1>
        <a:srgbClr val="008EC0"/>
      </a:accent1>
      <a:accent2>
        <a:srgbClr val="005D7E"/>
      </a:accent2>
      <a:accent3>
        <a:srgbClr val="01A08D"/>
      </a:accent3>
      <a:accent4>
        <a:srgbClr val="08D7BE"/>
      </a:accent4>
      <a:accent5>
        <a:srgbClr val="2FB5E5"/>
      </a:accent5>
      <a:accent6>
        <a:srgbClr val="75A0AF"/>
      </a:accent6>
      <a:hlink>
        <a:srgbClr val="2FB5E5"/>
      </a:hlink>
      <a:folHlink>
        <a:srgbClr val="2F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Custom</PresentationFormat>
  <Paragraphs>257</Paragraphs>
  <Slides>39</Slides>
  <Notes>8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Cabin</vt:lpstr>
      <vt:lpstr>Wingdings</vt:lpstr>
      <vt:lpstr>Segoe UI</vt:lpstr>
      <vt:lpstr>Calibri</vt:lpstr>
      <vt:lpstr>Corbel</vt:lpstr>
      <vt:lpstr>Quattrocento Sans</vt:lpstr>
      <vt:lpstr>Segoe UI Semibold</vt:lpstr>
      <vt:lpstr>Arial</vt:lpstr>
      <vt:lpstr>Courier New</vt:lpstr>
      <vt:lpstr>Docker</vt:lpstr>
      <vt:lpstr>Global Azure Bootcamp 2017 Linz, Austria</vt:lpstr>
      <vt:lpstr>What is a container?</vt:lpstr>
      <vt:lpstr>PowerPoint Presentation</vt:lpstr>
      <vt:lpstr>Top drivers for customer application modernization</vt:lpstr>
      <vt:lpstr>Docker &amp; Microsoft address 98% of Enterprise App Requirements</vt:lpstr>
      <vt:lpstr>Customer benefits: speed, flexibility, and savings</vt:lpstr>
      <vt:lpstr>Docker Engine für Windows</vt:lpstr>
      <vt:lpstr>PowerPoint Presentation</vt:lpstr>
      <vt:lpstr>Docker for Windows PC</vt:lpstr>
      <vt:lpstr>Demo</vt:lpstr>
      <vt:lpstr>Demo script – Docker on Windows PC</vt:lpstr>
      <vt:lpstr>PowerPoint Presentation</vt:lpstr>
      <vt:lpstr>Option 1 for running a Linux Docker image</vt:lpstr>
      <vt:lpstr>Demo</vt:lpstr>
      <vt:lpstr>Demo script – Docker on Azure with VM Ext.</vt:lpstr>
      <vt:lpstr>Option 2 for running a Linux Docker image</vt:lpstr>
      <vt:lpstr>Demo</vt:lpstr>
      <vt:lpstr>Demo script – Docker on Azure with Machine</vt:lpstr>
      <vt:lpstr>Option 3 for running a Linux Docker image</vt:lpstr>
      <vt:lpstr>No Demo</vt:lpstr>
      <vt:lpstr>PowerPoint Presentation</vt:lpstr>
      <vt:lpstr>Windows Container</vt:lpstr>
      <vt:lpstr>Windows Container on Client PC</vt:lpstr>
      <vt:lpstr>Windows Container on Windows Server 2016</vt:lpstr>
      <vt:lpstr>Demo</vt:lpstr>
      <vt:lpstr>Demo script – Docker on Windows Server 2016</vt:lpstr>
      <vt:lpstr>Windows base images and ecosystem</vt:lpstr>
      <vt:lpstr>Available images on Docker Hub registry</vt:lpstr>
      <vt:lpstr>PowerPoint Presentation</vt:lpstr>
      <vt:lpstr>Azure Services for Containers – Container Registry</vt:lpstr>
      <vt:lpstr>Azure Services for Containers – Container Service</vt:lpstr>
      <vt:lpstr>Demo</vt:lpstr>
      <vt:lpstr>Demo script – Docker with Azure Container Service</vt:lpstr>
      <vt:lpstr>PowerPoint Presentation</vt:lpstr>
      <vt:lpstr>Tools support – Visual Studio</vt:lpstr>
      <vt:lpstr>Tools support – Visual Studio Team Services</vt:lpstr>
      <vt:lpstr>The future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2017-04-22T08:41:48Z</dcterms:modified>
</cp:coreProperties>
</file>